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Lst>
  <p:sldSz cy="6858000" cx="12192000"/>
  <p:notesSz cx="6858000" cy="9144000"/>
  <p:embeddedFontLst>
    <p:embeddedFont>
      <p:font typeface="Helvetica Neue"/>
      <p:regular r:id="rId45"/>
      <p:bold r:id="rId46"/>
      <p:italic r:id="rId47"/>
      <p:boldItalic r:id="rId4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49" roundtripDataSignature="AMtx7mgL5ceL2K/qORjA24q1itESNLmt3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font" Target="fonts/HelveticaNeue-bold.fntdata"/><Relationship Id="rId45" Type="http://schemas.openxmlformats.org/officeDocument/2006/relationships/font" Target="fonts/HelveticaNeue-regular.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font" Target="fonts/HelveticaNeue-boldItalic.fntdata"/><Relationship Id="rId47" Type="http://schemas.openxmlformats.org/officeDocument/2006/relationships/font" Target="fonts/HelveticaNeue-italic.fntdata"/><Relationship Id="rId49" Type="http://customschemas.google.com/relationships/presentationmetadata" Target="meta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2398488f5aa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g2398488f5aa_0_11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2398488f5aa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g2398488f5aa_0_11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23a6a57643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g23a6a57643e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22a199e4fd3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g22a199e4fd3_0_3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22a199e507f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g22a199e507f_0_1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22a199e507f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g22a199e507f_0_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22a199e507f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g22a199e507f_0_3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22a199e507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g22a199e507f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22a199e507f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g22a199e507f_0_3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2398488f5aa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g2398488f5aa_0_7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2398488f5aa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g2398488f5aa_0_8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2398488f5aa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g2398488f5aa_0_9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2398488f5aa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g2398488f5aa_0_10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22e93a25085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g22e93a25085_1_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22a199e507f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g22a199e507f_0_4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22a199e507f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g22a199e507f_0_6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22a199e507f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g22a199e507f_0_6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22a199e507f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g22a199e507f_0_7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22a199e507f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g22a199e507f_0_9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228a6f54ab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g228a6f54aba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2398488f5aa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g2398488f5aa_0_2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2398488f5aa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g2398488f5aa_0_1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22a199e507f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g22a199e507f_0_10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22a199e507f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g22a199e507f_0_11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2398488f5aa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g2398488f5aa_0_3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2398488f5aa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g2398488f5aa_0_4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23a6a57643e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g23a6a57643e_0_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22a199e507f_0_13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22a199e507f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2398488f5aa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g2398488f5aa_0_5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2398488f5aa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g2398488f5aa_0_6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2398488f5aa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g2398488f5aa_0_6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5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 Id="rId3" Type="http://schemas.openxmlformats.org/officeDocument/2006/relationships/image" Target="../media/image1.png"/><Relationship Id="rId4" Type="http://schemas.openxmlformats.org/officeDocument/2006/relationships/image" Target="../media/image10.jpg"/><Relationship Id="rId5"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 Id="rId3" Type="http://schemas.openxmlformats.org/officeDocument/2006/relationships/image" Target="../media/image1.png"/><Relationship Id="rId4" Type="http://schemas.openxmlformats.org/officeDocument/2006/relationships/image" Target="../media/image55.png"/><Relationship Id="rId5" Type="http://schemas.openxmlformats.org/officeDocument/2006/relationships/image" Target="../media/image9.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jp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 Id="rId3" Type="http://schemas.openxmlformats.org/officeDocument/2006/relationships/image" Target="../media/image1.png"/><Relationship Id="rId4" Type="http://schemas.openxmlformats.org/officeDocument/2006/relationships/image" Target="../media/image10.jpg"/><Relationship Id="rId5" Type="http://schemas.openxmlformats.org/officeDocument/2006/relationships/image" Target="../media/image7.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jp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11" name="Shape 11"/>
        <p:cNvGrpSpPr/>
        <p:nvPr/>
      </p:nvGrpSpPr>
      <p:grpSpPr>
        <a:xfrm>
          <a:off x="0" y="0"/>
          <a:ext cx="0" cy="0"/>
          <a:chOff x="0" y="0"/>
          <a:chExt cx="0" cy="0"/>
        </a:xfrm>
      </p:grpSpPr>
      <p:sp>
        <p:nvSpPr>
          <p:cNvPr id="12" name="Google Shape;12;p15"/>
          <p:cNvSpPr/>
          <p:nvPr/>
        </p:nvSpPr>
        <p:spPr>
          <a:xfrm>
            <a:off x="0" y="0"/>
            <a:ext cx="12192000" cy="6857999"/>
          </a:xfrm>
          <a:prstGeom prst="rect">
            <a:avLst/>
          </a:prstGeom>
          <a:solidFill>
            <a:srgbClr val="15102C"/>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id="13" name="Google Shape;13;p15"/>
          <p:cNvPicPr preferRelativeResize="0"/>
          <p:nvPr/>
        </p:nvPicPr>
        <p:blipFill rotWithShape="1">
          <a:blip r:embed="rId2">
            <a:alphaModFix/>
          </a:blip>
          <a:srcRect b="0" l="0" r="0" t="0"/>
          <a:stretch/>
        </p:blipFill>
        <p:spPr>
          <a:xfrm>
            <a:off x="343834" y="257519"/>
            <a:ext cx="1189691" cy="580218"/>
          </a:xfrm>
          <a:prstGeom prst="rect">
            <a:avLst/>
          </a:prstGeom>
          <a:noFill/>
          <a:ln>
            <a:noFill/>
          </a:ln>
        </p:spPr>
      </p:pic>
      <p:pic>
        <p:nvPicPr>
          <p:cNvPr descr="A group of people looking at a computer&#10;&#10;Description automatically generated with medium confidence" id="14" name="Google Shape;14;p15"/>
          <p:cNvPicPr preferRelativeResize="0"/>
          <p:nvPr/>
        </p:nvPicPr>
        <p:blipFill rotWithShape="1">
          <a:blip r:embed="rId3">
            <a:alphaModFix/>
          </a:blip>
          <a:srcRect b="0" l="13518" r="40740" t="0"/>
          <a:stretch/>
        </p:blipFill>
        <p:spPr>
          <a:xfrm>
            <a:off x="7486650" y="0"/>
            <a:ext cx="4705350" cy="6857999"/>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6" name="Shape 46"/>
        <p:cNvGrpSpPr/>
        <p:nvPr/>
      </p:nvGrpSpPr>
      <p:grpSpPr>
        <a:xfrm>
          <a:off x="0" y="0"/>
          <a:ext cx="0" cy="0"/>
          <a:chOff x="0" y="0"/>
          <a:chExt cx="0" cy="0"/>
        </a:xfrm>
      </p:grpSpPr>
      <p:sp>
        <p:nvSpPr>
          <p:cNvPr id="47" name="Google Shape;47;p2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8" name="Google Shape;48;p24"/>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 name="Google Shape;49;p2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 name="Google Shape;50;p2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 name="Google Shape;51;p2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2" name="Shape 52"/>
        <p:cNvGrpSpPr/>
        <p:nvPr/>
      </p:nvGrpSpPr>
      <p:grpSpPr>
        <a:xfrm>
          <a:off x="0" y="0"/>
          <a:ext cx="0" cy="0"/>
          <a:chOff x="0" y="0"/>
          <a:chExt cx="0" cy="0"/>
        </a:xfrm>
      </p:grpSpPr>
      <p:sp>
        <p:nvSpPr>
          <p:cNvPr id="53" name="Google Shape;53;p25"/>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4" name="Google Shape;54;p25"/>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5" name="Google Shape;55;p2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2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2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15" name="Shape 15"/>
        <p:cNvGrpSpPr/>
        <p:nvPr/>
      </p:nvGrpSpPr>
      <p:grpSpPr>
        <a:xfrm>
          <a:off x="0" y="0"/>
          <a:ext cx="0" cy="0"/>
          <a:chOff x="0" y="0"/>
          <a:chExt cx="0" cy="0"/>
        </a:xfrm>
      </p:grpSpPr>
      <p:pic>
        <p:nvPicPr>
          <p:cNvPr id="16" name="Google Shape;16;p16"/>
          <p:cNvPicPr preferRelativeResize="0"/>
          <p:nvPr/>
        </p:nvPicPr>
        <p:blipFill rotWithShape="1">
          <a:blip r:embed="rId2">
            <a:alphaModFix/>
          </a:blip>
          <a:srcRect b="0" l="0" r="0" t="0"/>
          <a:stretch/>
        </p:blipFill>
        <p:spPr>
          <a:xfrm>
            <a:off x="0" y="0"/>
            <a:ext cx="12190194" cy="6856984"/>
          </a:xfrm>
          <a:prstGeom prst="rect">
            <a:avLst/>
          </a:prstGeom>
          <a:noFill/>
          <a:ln>
            <a:noFill/>
          </a:ln>
        </p:spPr>
      </p:pic>
      <p:grpSp>
        <p:nvGrpSpPr>
          <p:cNvPr id="17" name="Google Shape;17;p16"/>
          <p:cNvGrpSpPr/>
          <p:nvPr/>
        </p:nvGrpSpPr>
        <p:grpSpPr>
          <a:xfrm>
            <a:off x="9865635" y="6420365"/>
            <a:ext cx="2243886" cy="375289"/>
            <a:chOff x="10212759" y="6518571"/>
            <a:chExt cx="1842973" cy="313399"/>
          </a:xfrm>
        </p:grpSpPr>
        <p:pic>
          <p:nvPicPr>
            <p:cNvPr id="18" name="Google Shape;18;p16"/>
            <p:cNvPicPr preferRelativeResize="0"/>
            <p:nvPr/>
          </p:nvPicPr>
          <p:blipFill rotWithShape="1">
            <a:blip r:embed="rId3">
              <a:alphaModFix/>
            </a:blip>
            <a:srcRect b="0" l="0" r="0" t="0"/>
            <a:stretch/>
          </p:blipFill>
          <p:spPr>
            <a:xfrm>
              <a:off x="10212759" y="6518571"/>
              <a:ext cx="1842973" cy="313399"/>
            </a:xfrm>
            <a:prstGeom prst="rect">
              <a:avLst/>
            </a:prstGeom>
            <a:noFill/>
            <a:ln>
              <a:noFill/>
            </a:ln>
          </p:spPr>
        </p:pic>
        <p:sp>
          <p:nvSpPr>
            <p:cNvPr id="19" name="Google Shape;19;p16"/>
            <p:cNvSpPr/>
            <p:nvPr/>
          </p:nvSpPr>
          <p:spPr>
            <a:xfrm>
              <a:off x="10248188" y="6547414"/>
              <a:ext cx="1613629" cy="25702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400">
                  <a:solidFill>
                    <a:schemeClr val="lt1"/>
                  </a:solidFill>
                  <a:latin typeface="Helvetica Neue"/>
                  <a:ea typeface="Helvetica Neue"/>
                  <a:cs typeface="Helvetica Neue"/>
                  <a:sym typeface="Helvetica Neue"/>
                </a:rPr>
                <a:t>www.collaberadigital.com</a:t>
              </a:r>
              <a:endParaRPr sz="1400">
                <a:solidFill>
                  <a:schemeClr val="lt1"/>
                </a:solidFill>
                <a:latin typeface="Helvetica Neue"/>
                <a:ea typeface="Helvetica Neue"/>
                <a:cs typeface="Helvetica Neue"/>
                <a:sym typeface="Helvetica Neue"/>
              </a:endParaRPr>
            </a:p>
          </p:txBody>
        </p:sp>
      </p:grpSp>
      <p:pic>
        <p:nvPicPr>
          <p:cNvPr id="20" name="Google Shape;20;p16"/>
          <p:cNvPicPr preferRelativeResize="0"/>
          <p:nvPr/>
        </p:nvPicPr>
        <p:blipFill rotWithShape="1">
          <a:blip r:embed="rId4">
            <a:alphaModFix/>
          </a:blip>
          <a:srcRect b="78063" l="0" r="0" t="0"/>
          <a:stretch/>
        </p:blipFill>
        <p:spPr>
          <a:xfrm>
            <a:off x="1524" y="0"/>
            <a:ext cx="12188951" cy="1504093"/>
          </a:xfrm>
          <a:prstGeom prst="rect">
            <a:avLst/>
          </a:prstGeom>
          <a:noFill/>
          <a:ln>
            <a:noFill/>
          </a:ln>
        </p:spPr>
      </p:pic>
      <p:pic>
        <p:nvPicPr>
          <p:cNvPr id="21" name="Google Shape;21;p16"/>
          <p:cNvPicPr preferRelativeResize="0"/>
          <p:nvPr/>
        </p:nvPicPr>
        <p:blipFill rotWithShape="1">
          <a:blip r:embed="rId5">
            <a:alphaModFix/>
          </a:blip>
          <a:srcRect b="0" l="0" r="0" t="0"/>
          <a:stretch/>
        </p:blipFill>
        <p:spPr>
          <a:xfrm>
            <a:off x="10578354" y="53050"/>
            <a:ext cx="1534767" cy="744647"/>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22" name="Shape 22"/>
        <p:cNvGrpSpPr/>
        <p:nvPr/>
      </p:nvGrpSpPr>
      <p:grpSpPr>
        <a:xfrm>
          <a:off x="0" y="0"/>
          <a:ext cx="0" cy="0"/>
          <a:chOff x="0" y="0"/>
          <a:chExt cx="0" cy="0"/>
        </a:xfrm>
      </p:grpSpPr>
      <p:pic>
        <p:nvPicPr>
          <p:cNvPr id="23" name="Google Shape;23;p17"/>
          <p:cNvPicPr preferRelativeResize="0"/>
          <p:nvPr/>
        </p:nvPicPr>
        <p:blipFill rotWithShape="1">
          <a:blip r:embed="rId2">
            <a:alphaModFix/>
          </a:blip>
          <a:srcRect b="0" l="0" r="0" t="0"/>
          <a:stretch/>
        </p:blipFill>
        <p:spPr>
          <a:xfrm>
            <a:off x="0" y="0"/>
            <a:ext cx="12192000" cy="6858000"/>
          </a:xfrm>
          <a:prstGeom prst="rect">
            <a:avLst/>
          </a:prstGeom>
          <a:noFill/>
          <a:ln>
            <a:noFill/>
          </a:ln>
        </p:spPr>
      </p:pic>
      <p:grpSp>
        <p:nvGrpSpPr>
          <p:cNvPr id="24" name="Google Shape;24;p17"/>
          <p:cNvGrpSpPr/>
          <p:nvPr/>
        </p:nvGrpSpPr>
        <p:grpSpPr>
          <a:xfrm>
            <a:off x="9865635" y="6420365"/>
            <a:ext cx="2243886" cy="375289"/>
            <a:chOff x="10212759" y="6518571"/>
            <a:chExt cx="1842973" cy="313399"/>
          </a:xfrm>
        </p:grpSpPr>
        <p:pic>
          <p:nvPicPr>
            <p:cNvPr id="25" name="Google Shape;25;p17"/>
            <p:cNvPicPr preferRelativeResize="0"/>
            <p:nvPr/>
          </p:nvPicPr>
          <p:blipFill rotWithShape="1">
            <a:blip r:embed="rId3">
              <a:alphaModFix/>
            </a:blip>
            <a:srcRect b="0" l="0" r="0" t="0"/>
            <a:stretch/>
          </p:blipFill>
          <p:spPr>
            <a:xfrm>
              <a:off x="10212759" y="6518571"/>
              <a:ext cx="1842973" cy="313399"/>
            </a:xfrm>
            <a:prstGeom prst="rect">
              <a:avLst/>
            </a:prstGeom>
            <a:noFill/>
            <a:ln>
              <a:noFill/>
            </a:ln>
          </p:spPr>
        </p:pic>
        <p:sp>
          <p:nvSpPr>
            <p:cNvPr id="26" name="Google Shape;26;p17"/>
            <p:cNvSpPr/>
            <p:nvPr/>
          </p:nvSpPr>
          <p:spPr>
            <a:xfrm>
              <a:off x="10248188" y="6547414"/>
              <a:ext cx="1613629" cy="25702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400">
                  <a:solidFill>
                    <a:schemeClr val="lt1"/>
                  </a:solidFill>
                  <a:latin typeface="Helvetica Neue"/>
                  <a:ea typeface="Helvetica Neue"/>
                  <a:cs typeface="Helvetica Neue"/>
                  <a:sym typeface="Helvetica Neue"/>
                </a:rPr>
                <a:t>www.collaberadigital.com</a:t>
              </a:r>
              <a:endParaRPr sz="1400">
                <a:solidFill>
                  <a:schemeClr val="lt1"/>
                </a:solidFill>
                <a:latin typeface="Helvetica Neue"/>
                <a:ea typeface="Helvetica Neue"/>
                <a:cs typeface="Helvetica Neue"/>
                <a:sym typeface="Helvetica Neue"/>
              </a:endParaRPr>
            </a:p>
          </p:txBody>
        </p:sp>
      </p:grpSp>
      <p:pic>
        <p:nvPicPr>
          <p:cNvPr descr="A picture containing person, person, suit, standing&#10;&#10;Description automatically generated" id="27" name="Google Shape;27;p17"/>
          <p:cNvPicPr preferRelativeResize="0"/>
          <p:nvPr/>
        </p:nvPicPr>
        <p:blipFill rotWithShape="1">
          <a:blip r:embed="rId4">
            <a:alphaModFix/>
          </a:blip>
          <a:srcRect b="0" l="0" r="23474" t="0"/>
          <a:stretch/>
        </p:blipFill>
        <p:spPr>
          <a:xfrm>
            <a:off x="241461" y="1765301"/>
            <a:ext cx="3819494" cy="3327398"/>
          </a:xfrm>
          <a:prstGeom prst="rect">
            <a:avLst/>
          </a:prstGeom>
          <a:noFill/>
          <a:ln>
            <a:noFill/>
          </a:ln>
        </p:spPr>
      </p:pic>
      <p:pic>
        <p:nvPicPr>
          <p:cNvPr id="28" name="Google Shape;28;p17"/>
          <p:cNvPicPr preferRelativeResize="0"/>
          <p:nvPr/>
        </p:nvPicPr>
        <p:blipFill rotWithShape="1">
          <a:blip r:embed="rId5">
            <a:alphaModFix/>
          </a:blip>
          <a:srcRect b="0" l="0" r="0" t="0"/>
          <a:stretch/>
        </p:blipFill>
        <p:spPr>
          <a:xfrm>
            <a:off x="10578354" y="66904"/>
            <a:ext cx="1534767" cy="744646"/>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29" name="Shape 29"/>
        <p:cNvGrpSpPr/>
        <p:nvPr/>
      </p:nvGrpSpPr>
      <p:grpSpPr>
        <a:xfrm>
          <a:off x="0" y="0"/>
          <a:ext cx="0" cy="0"/>
          <a:chOff x="0" y="0"/>
          <a:chExt cx="0" cy="0"/>
        </a:xfrm>
      </p:grpSpPr>
      <p:pic>
        <p:nvPicPr>
          <p:cNvPr id="30" name="Google Shape;30;p18"/>
          <p:cNvPicPr preferRelativeResize="0"/>
          <p:nvPr/>
        </p:nvPicPr>
        <p:blipFill rotWithShape="1">
          <a:blip r:embed="rId2">
            <a:alphaModFix/>
          </a:blip>
          <a:srcRect b="0" l="0" r="0" t="0"/>
          <a:stretch/>
        </p:blipFill>
        <p:spPr>
          <a:xfrm>
            <a:off x="0" y="0"/>
            <a:ext cx="12192000" cy="685800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p:cSld name="Content with Caption">
    <p:spTree>
      <p:nvGrpSpPr>
        <p:cNvPr id="31" name="Shape 31"/>
        <p:cNvGrpSpPr/>
        <p:nvPr/>
      </p:nvGrpSpPr>
      <p:grpSpPr>
        <a:xfrm>
          <a:off x="0" y="0"/>
          <a:ext cx="0" cy="0"/>
          <a:chOff x="0" y="0"/>
          <a:chExt cx="0" cy="0"/>
        </a:xfrm>
      </p:grpSpPr>
      <p:pic>
        <p:nvPicPr>
          <p:cNvPr id="32" name="Google Shape;32;p19"/>
          <p:cNvPicPr preferRelativeResize="0"/>
          <p:nvPr/>
        </p:nvPicPr>
        <p:blipFill rotWithShape="1">
          <a:blip r:embed="rId2">
            <a:alphaModFix/>
          </a:blip>
          <a:srcRect b="0" l="0" r="0" t="0"/>
          <a:stretch/>
        </p:blipFill>
        <p:spPr>
          <a:xfrm>
            <a:off x="0" y="0"/>
            <a:ext cx="12192000" cy="685800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3" name="Shape 33"/>
        <p:cNvGrpSpPr/>
        <p:nvPr/>
      </p:nvGrpSpPr>
      <p:grpSpPr>
        <a:xfrm>
          <a:off x="0" y="0"/>
          <a:ext cx="0" cy="0"/>
          <a:chOff x="0" y="0"/>
          <a:chExt cx="0" cy="0"/>
        </a:xfrm>
      </p:grpSpPr>
      <p:pic>
        <p:nvPicPr>
          <p:cNvPr id="34" name="Google Shape;34;p20"/>
          <p:cNvPicPr preferRelativeResize="0"/>
          <p:nvPr/>
        </p:nvPicPr>
        <p:blipFill rotWithShape="1">
          <a:blip r:embed="rId2">
            <a:alphaModFix/>
          </a:blip>
          <a:srcRect b="0" l="0" r="0" t="0"/>
          <a:stretch/>
        </p:blipFill>
        <p:spPr>
          <a:xfrm>
            <a:off x="1524" y="857"/>
            <a:ext cx="12188952" cy="6856285"/>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35" name="Shape 35"/>
        <p:cNvGrpSpPr/>
        <p:nvPr/>
      </p:nvGrpSpPr>
      <p:grpSpPr>
        <a:xfrm>
          <a:off x="0" y="0"/>
          <a:ext cx="0" cy="0"/>
          <a:chOff x="0" y="0"/>
          <a:chExt cx="0" cy="0"/>
        </a:xfrm>
      </p:grpSpPr>
      <p:pic>
        <p:nvPicPr>
          <p:cNvPr id="36" name="Google Shape;36;p21"/>
          <p:cNvPicPr preferRelativeResize="0"/>
          <p:nvPr/>
        </p:nvPicPr>
        <p:blipFill rotWithShape="1">
          <a:blip r:embed="rId2">
            <a:alphaModFix/>
          </a:blip>
          <a:srcRect b="0" l="0" r="0" t="0"/>
          <a:stretch/>
        </p:blipFill>
        <p:spPr>
          <a:xfrm>
            <a:off x="0" y="0"/>
            <a:ext cx="12190194" cy="6856984"/>
          </a:xfrm>
          <a:prstGeom prst="rect">
            <a:avLst/>
          </a:prstGeom>
          <a:noFill/>
          <a:ln>
            <a:noFill/>
          </a:ln>
        </p:spPr>
      </p:pic>
      <p:grpSp>
        <p:nvGrpSpPr>
          <p:cNvPr id="37" name="Google Shape;37;p21"/>
          <p:cNvGrpSpPr/>
          <p:nvPr/>
        </p:nvGrpSpPr>
        <p:grpSpPr>
          <a:xfrm>
            <a:off x="9865635" y="6420365"/>
            <a:ext cx="2243886" cy="375289"/>
            <a:chOff x="10212759" y="6518571"/>
            <a:chExt cx="1842973" cy="313399"/>
          </a:xfrm>
        </p:grpSpPr>
        <p:pic>
          <p:nvPicPr>
            <p:cNvPr id="38" name="Google Shape;38;p21"/>
            <p:cNvPicPr preferRelativeResize="0"/>
            <p:nvPr/>
          </p:nvPicPr>
          <p:blipFill rotWithShape="1">
            <a:blip r:embed="rId3">
              <a:alphaModFix/>
            </a:blip>
            <a:srcRect b="0" l="0" r="0" t="0"/>
            <a:stretch/>
          </p:blipFill>
          <p:spPr>
            <a:xfrm>
              <a:off x="10212759" y="6518571"/>
              <a:ext cx="1842973" cy="313399"/>
            </a:xfrm>
            <a:prstGeom prst="rect">
              <a:avLst/>
            </a:prstGeom>
            <a:noFill/>
            <a:ln>
              <a:noFill/>
            </a:ln>
          </p:spPr>
        </p:pic>
        <p:sp>
          <p:nvSpPr>
            <p:cNvPr id="39" name="Google Shape;39;p21"/>
            <p:cNvSpPr/>
            <p:nvPr/>
          </p:nvSpPr>
          <p:spPr>
            <a:xfrm>
              <a:off x="10248188" y="6547414"/>
              <a:ext cx="1613629" cy="25702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400">
                  <a:solidFill>
                    <a:schemeClr val="lt1"/>
                  </a:solidFill>
                  <a:latin typeface="Helvetica Neue"/>
                  <a:ea typeface="Helvetica Neue"/>
                  <a:cs typeface="Helvetica Neue"/>
                  <a:sym typeface="Helvetica Neue"/>
                </a:rPr>
                <a:t>www.collaberadigital.com</a:t>
              </a:r>
              <a:endParaRPr sz="1400">
                <a:solidFill>
                  <a:schemeClr val="lt1"/>
                </a:solidFill>
                <a:latin typeface="Helvetica Neue"/>
                <a:ea typeface="Helvetica Neue"/>
                <a:cs typeface="Helvetica Neue"/>
                <a:sym typeface="Helvetica Neue"/>
              </a:endParaRPr>
            </a:p>
          </p:txBody>
        </p:sp>
      </p:grpSp>
      <p:pic>
        <p:nvPicPr>
          <p:cNvPr id="40" name="Google Shape;40;p21"/>
          <p:cNvPicPr preferRelativeResize="0"/>
          <p:nvPr/>
        </p:nvPicPr>
        <p:blipFill rotWithShape="1">
          <a:blip r:embed="rId4">
            <a:alphaModFix/>
          </a:blip>
          <a:srcRect b="78063" l="0" r="0" t="0"/>
          <a:stretch/>
        </p:blipFill>
        <p:spPr>
          <a:xfrm>
            <a:off x="1524" y="0"/>
            <a:ext cx="12188951" cy="1504093"/>
          </a:xfrm>
          <a:prstGeom prst="rect">
            <a:avLst/>
          </a:prstGeom>
          <a:noFill/>
          <a:ln>
            <a:noFill/>
          </a:ln>
        </p:spPr>
      </p:pic>
      <p:pic>
        <p:nvPicPr>
          <p:cNvPr id="41" name="Google Shape;41;p21"/>
          <p:cNvPicPr preferRelativeResize="0"/>
          <p:nvPr/>
        </p:nvPicPr>
        <p:blipFill rotWithShape="1">
          <a:blip r:embed="rId5">
            <a:alphaModFix/>
          </a:blip>
          <a:srcRect b="0" l="0" r="0" t="0"/>
          <a:stretch/>
        </p:blipFill>
        <p:spPr>
          <a:xfrm>
            <a:off x="10578354" y="53050"/>
            <a:ext cx="1534767" cy="744647"/>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p:cSld name="Comparison">
    <p:spTree>
      <p:nvGrpSpPr>
        <p:cNvPr id="42" name="Shape 42"/>
        <p:cNvGrpSpPr/>
        <p:nvPr/>
      </p:nvGrpSpPr>
      <p:grpSpPr>
        <a:xfrm>
          <a:off x="0" y="0"/>
          <a:ext cx="0" cy="0"/>
          <a:chOff x="0" y="0"/>
          <a:chExt cx="0" cy="0"/>
        </a:xfrm>
      </p:grpSpPr>
      <p:pic>
        <p:nvPicPr>
          <p:cNvPr id="43" name="Google Shape;43;p22"/>
          <p:cNvPicPr preferRelativeResize="0"/>
          <p:nvPr/>
        </p:nvPicPr>
        <p:blipFill rotWithShape="1">
          <a:blip r:embed="rId2">
            <a:alphaModFix/>
          </a:blip>
          <a:srcRect b="0" l="0" r="0" t="0"/>
          <a:stretch/>
        </p:blipFill>
        <p:spPr>
          <a:xfrm>
            <a:off x="0" y="0"/>
            <a:ext cx="12192000" cy="685800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44" name="Shape 44"/>
        <p:cNvGrpSpPr/>
        <p:nvPr/>
      </p:nvGrpSpPr>
      <p:grpSpPr>
        <a:xfrm>
          <a:off x="0" y="0"/>
          <a:ext cx="0" cy="0"/>
          <a:chOff x="0" y="0"/>
          <a:chExt cx="0" cy="0"/>
        </a:xfrm>
      </p:grpSpPr>
      <p:pic>
        <p:nvPicPr>
          <p:cNvPr id="45" name="Google Shape;45;p23"/>
          <p:cNvPicPr preferRelativeResize="0"/>
          <p:nvPr/>
        </p:nvPicPr>
        <p:blipFill rotWithShape="1">
          <a:blip r:embed="rId2">
            <a:alphaModFix/>
          </a:blip>
          <a:srcRect b="0" l="0" r="0" t="0"/>
          <a:stretch/>
        </p:blipFill>
        <p:spPr>
          <a:xfrm>
            <a:off x="0" y="0"/>
            <a:ext cx="12192000" cy="685800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4"/>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 name="Google Shape;8;p1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1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1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N"/>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5.pn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9.png"/><Relationship Id="rId4" Type="http://schemas.openxmlformats.org/officeDocument/2006/relationships/image" Target="../media/image2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6.png"/><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3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3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3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3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5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4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4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4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4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3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3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3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5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3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5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4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3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4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4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4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4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4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5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31.png"/><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0.png"/><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2.png"/><Relationship Id="rId4"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sp>
        <p:nvSpPr>
          <p:cNvPr id="62" name="Google Shape;62;p1"/>
          <p:cNvSpPr txBox="1"/>
          <p:nvPr/>
        </p:nvSpPr>
        <p:spPr>
          <a:xfrm>
            <a:off x="343834" y="4331445"/>
            <a:ext cx="6448500" cy="1754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IN" sz="5400" u="none" cap="none" strike="noStrike">
                <a:solidFill>
                  <a:srgbClr val="F89A21"/>
                </a:solidFill>
                <a:latin typeface="Helvetica Neue"/>
                <a:ea typeface="Helvetica Neue"/>
                <a:cs typeface="Helvetica Neue"/>
                <a:sym typeface="Helvetica Neue"/>
              </a:rPr>
              <a:t>Capstone Project: </a:t>
            </a:r>
            <a:endParaRPr b="1" i="0" sz="5400" u="none" cap="none" strike="noStrike">
              <a:solidFill>
                <a:srgbClr val="F89A21"/>
              </a:solidFill>
              <a:latin typeface="Helvetica Neue"/>
              <a:ea typeface="Helvetica Neue"/>
              <a:cs typeface="Helvetica Neue"/>
              <a:sym typeface="Helvetica Neue"/>
            </a:endParaRPr>
          </a:p>
          <a:p>
            <a:pPr indent="0" lvl="0" marL="0" marR="0" rtl="0" algn="ctr">
              <a:spcBef>
                <a:spcPts val="0"/>
              </a:spcBef>
              <a:spcAft>
                <a:spcPts val="0"/>
              </a:spcAft>
              <a:buNone/>
            </a:pPr>
            <a:r>
              <a:rPr b="1" lang="en-IN" sz="5400">
                <a:solidFill>
                  <a:srgbClr val="F89A21"/>
                </a:solidFill>
                <a:latin typeface="Helvetica Neue"/>
                <a:ea typeface="Helvetica Neue"/>
                <a:cs typeface="Helvetica Neue"/>
                <a:sym typeface="Helvetica Neue"/>
              </a:rPr>
              <a:t>PJLI Real Estate</a:t>
            </a:r>
            <a:endParaRPr b="1" sz="5400">
              <a:solidFill>
                <a:srgbClr val="F89A21"/>
              </a:solidFill>
              <a:latin typeface="Helvetica Neue"/>
              <a:ea typeface="Helvetica Neue"/>
              <a:cs typeface="Helvetica Neue"/>
              <a:sym typeface="Helvetica Neue"/>
            </a:endParaRPr>
          </a:p>
        </p:txBody>
      </p:sp>
      <p:sp>
        <p:nvSpPr>
          <p:cNvPr id="63" name="Google Shape;63;p1"/>
          <p:cNvSpPr txBox="1"/>
          <p:nvPr/>
        </p:nvSpPr>
        <p:spPr>
          <a:xfrm>
            <a:off x="343834" y="6394867"/>
            <a:ext cx="2903818"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IN" sz="1800">
                <a:solidFill>
                  <a:schemeClr val="lt1"/>
                </a:solidFill>
                <a:latin typeface="Helvetica Neue"/>
                <a:ea typeface="Helvetica Neue"/>
                <a:cs typeface="Helvetica Neue"/>
                <a:sym typeface="Helvetica Neue"/>
              </a:rPr>
              <a:t>www.collaberadigital.com</a:t>
            </a:r>
            <a:endParaRPr sz="1800">
              <a:solidFill>
                <a:schemeClr val="lt1"/>
              </a:solidFill>
              <a:latin typeface="Helvetica Neue"/>
              <a:ea typeface="Helvetica Neue"/>
              <a:cs typeface="Helvetica Neue"/>
              <a:sym typeface="Helvetica Neue"/>
            </a:endParaRPr>
          </a:p>
        </p:txBody>
      </p:sp>
      <p:pic>
        <p:nvPicPr>
          <p:cNvPr id="64" name="Google Shape;64;p1"/>
          <p:cNvPicPr preferRelativeResize="0"/>
          <p:nvPr/>
        </p:nvPicPr>
        <p:blipFill>
          <a:blip r:embed="rId3">
            <a:alphaModFix/>
          </a:blip>
          <a:stretch>
            <a:fillRect/>
          </a:stretch>
        </p:blipFill>
        <p:spPr>
          <a:xfrm>
            <a:off x="1337925" y="960125"/>
            <a:ext cx="4309325" cy="323200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6"/>
          <p:cNvSpPr txBox="1"/>
          <p:nvPr/>
        </p:nvSpPr>
        <p:spPr>
          <a:xfrm>
            <a:off x="4224229" y="515421"/>
            <a:ext cx="3741737"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IN" sz="2400">
                <a:solidFill>
                  <a:schemeClr val="lt1"/>
                </a:solidFill>
                <a:latin typeface="Helvetica Neue"/>
                <a:ea typeface="Helvetica Neue"/>
                <a:cs typeface="Helvetica Neue"/>
                <a:sym typeface="Helvetica Neue"/>
              </a:rPr>
              <a:t>Wireframe/Architecture</a:t>
            </a:r>
            <a:endParaRPr b="1" sz="2400">
              <a:solidFill>
                <a:schemeClr val="lt1"/>
              </a:solidFill>
              <a:latin typeface="Helvetica Neue"/>
              <a:ea typeface="Helvetica Neue"/>
              <a:cs typeface="Helvetica Neue"/>
              <a:sym typeface="Helvetica Neue"/>
            </a:endParaRPr>
          </a:p>
        </p:txBody>
      </p:sp>
      <p:pic>
        <p:nvPicPr>
          <p:cNvPr id="130" name="Google Shape;130;p6"/>
          <p:cNvPicPr preferRelativeResize="0"/>
          <p:nvPr/>
        </p:nvPicPr>
        <p:blipFill>
          <a:blip r:embed="rId3">
            <a:alphaModFix/>
          </a:blip>
          <a:stretch>
            <a:fillRect/>
          </a:stretch>
        </p:blipFill>
        <p:spPr>
          <a:xfrm>
            <a:off x="319400" y="1600175"/>
            <a:ext cx="5653574" cy="4810550"/>
          </a:xfrm>
          <a:prstGeom prst="rect">
            <a:avLst/>
          </a:prstGeom>
          <a:noFill/>
          <a:ln>
            <a:noFill/>
          </a:ln>
        </p:spPr>
      </p:pic>
      <p:pic>
        <p:nvPicPr>
          <p:cNvPr id="131" name="Google Shape;131;p6"/>
          <p:cNvPicPr preferRelativeResize="0"/>
          <p:nvPr/>
        </p:nvPicPr>
        <p:blipFill>
          <a:blip r:embed="rId4">
            <a:alphaModFix/>
          </a:blip>
          <a:stretch>
            <a:fillRect/>
          </a:stretch>
        </p:blipFill>
        <p:spPr>
          <a:xfrm>
            <a:off x="6165124" y="2053811"/>
            <a:ext cx="5914227" cy="374246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g2398488f5aa_0_110"/>
          <p:cNvSpPr txBox="1"/>
          <p:nvPr/>
        </p:nvSpPr>
        <p:spPr>
          <a:xfrm>
            <a:off x="4224229" y="515421"/>
            <a:ext cx="3741600" cy="4617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IN" sz="2400">
                <a:solidFill>
                  <a:schemeClr val="lt1"/>
                </a:solidFill>
                <a:latin typeface="Helvetica Neue"/>
                <a:ea typeface="Helvetica Neue"/>
                <a:cs typeface="Helvetica Neue"/>
                <a:sym typeface="Helvetica Neue"/>
              </a:rPr>
              <a:t>Wireframe/Architecture</a:t>
            </a:r>
            <a:endParaRPr b="1" sz="2400">
              <a:solidFill>
                <a:schemeClr val="lt1"/>
              </a:solidFill>
              <a:latin typeface="Helvetica Neue"/>
              <a:ea typeface="Helvetica Neue"/>
              <a:cs typeface="Helvetica Neue"/>
              <a:sym typeface="Helvetica Neue"/>
            </a:endParaRPr>
          </a:p>
        </p:txBody>
      </p:sp>
      <p:pic>
        <p:nvPicPr>
          <p:cNvPr id="137" name="Google Shape;137;g2398488f5aa_0_110"/>
          <p:cNvPicPr preferRelativeResize="0"/>
          <p:nvPr/>
        </p:nvPicPr>
        <p:blipFill>
          <a:blip r:embed="rId3">
            <a:alphaModFix/>
          </a:blip>
          <a:stretch>
            <a:fillRect/>
          </a:stretch>
        </p:blipFill>
        <p:spPr>
          <a:xfrm>
            <a:off x="162325" y="2156800"/>
            <a:ext cx="5822500" cy="4323524"/>
          </a:xfrm>
          <a:prstGeom prst="rect">
            <a:avLst/>
          </a:prstGeom>
          <a:noFill/>
          <a:ln>
            <a:noFill/>
          </a:ln>
        </p:spPr>
      </p:pic>
      <p:pic>
        <p:nvPicPr>
          <p:cNvPr id="138" name="Google Shape;138;g2398488f5aa_0_110"/>
          <p:cNvPicPr preferRelativeResize="0"/>
          <p:nvPr/>
        </p:nvPicPr>
        <p:blipFill>
          <a:blip r:embed="rId4">
            <a:alphaModFix/>
          </a:blip>
          <a:stretch>
            <a:fillRect/>
          </a:stretch>
        </p:blipFill>
        <p:spPr>
          <a:xfrm>
            <a:off x="6114025" y="2156793"/>
            <a:ext cx="6144224" cy="4094182"/>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g2398488f5aa_0_118"/>
          <p:cNvSpPr txBox="1"/>
          <p:nvPr/>
        </p:nvSpPr>
        <p:spPr>
          <a:xfrm>
            <a:off x="4224229" y="515421"/>
            <a:ext cx="3741600" cy="4617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IN" sz="2400">
                <a:solidFill>
                  <a:schemeClr val="lt1"/>
                </a:solidFill>
                <a:latin typeface="Helvetica Neue"/>
                <a:ea typeface="Helvetica Neue"/>
                <a:cs typeface="Helvetica Neue"/>
                <a:sym typeface="Helvetica Neue"/>
              </a:rPr>
              <a:t>Wireframe/Architecture</a:t>
            </a:r>
            <a:endParaRPr b="1" sz="2400">
              <a:solidFill>
                <a:schemeClr val="lt1"/>
              </a:solidFill>
              <a:latin typeface="Helvetica Neue"/>
              <a:ea typeface="Helvetica Neue"/>
              <a:cs typeface="Helvetica Neue"/>
              <a:sym typeface="Helvetica Neue"/>
            </a:endParaRPr>
          </a:p>
        </p:txBody>
      </p:sp>
      <p:pic>
        <p:nvPicPr>
          <p:cNvPr id="144" name="Google Shape;144;g2398488f5aa_0_118"/>
          <p:cNvPicPr preferRelativeResize="0"/>
          <p:nvPr/>
        </p:nvPicPr>
        <p:blipFill>
          <a:blip r:embed="rId3">
            <a:alphaModFix/>
          </a:blip>
          <a:stretch>
            <a:fillRect/>
          </a:stretch>
        </p:blipFill>
        <p:spPr>
          <a:xfrm>
            <a:off x="112650" y="2156796"/>
            <a:ext cx="5809226" cy="3460934"/>
          </a:xfrm>
          <a:prstGeom prst="rect">
            <a:avLst/>
          </a:prstGeom>
          <a:noFill/>
          <a:ln>
            <a:noFill/>
          </a:ln>
        </p:spPr>
      </p:pic>
      <p:pic>
        <p:nvPicPr>
          <p:cNvPr id="145" name="Google Shape;145;g2398488f5aa_0_118"/>
          <p:cNvPicPr preferRelativeResize="0"/>
          <p:nvPr/>
        </p:nvPicPr>
        <p:blipFill>
          <a:blip r:embed="rId4">
            <a:alphaModFix/>
          </a:blip>
          <a:stretch>
            <a:fillRect/>
          </a:stretch>
        </p:blipFill>
        <p:spPr>
          <a:xfrm>
            <a:off x="6714850" y="1384988"/>
            <a:ext cx="5374451" cy="500454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g23a6a57643e_0_0"/>
          <p:cNvSpPr txBox="1"/>
          <p:nvPr/>
        </p:nvSpPr>
        <p:spPr>
          <a:xfrm>
            <a:off x="4224229" y="515421"/>
            <a:ext cx="3741600" cy="4617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IN" sz="2400">
                <a:solidFill>
                  <a:schemeClr val="lt1"/>
                </a:solidFill>
                <a:latin typeface="Helvetica Neue"/>
                <a:ea typeface="Helvetica Neue"/>
                <a:cs typeface="Helvetica Neue"/>
                <a:sym typeface="Helvetica Neue"/>
              </a:rPr>
              <a:t>Wireframe/Architecture</a:t>
            </a:r>
            <a:endParaRPr b="1" sz="2400">
              <a:solidFill>
                <a:schemeClr val="lt1"/>
              </a:solidFill>
              <a:latin typeface="Helvetica Neue"/>
              <a:ea typeface="Helvetica Neue"/>
              <a:cs typeface="Helvetica Neue"/>
              <a:sym typeface="Helvetica Neue"/>
            </a:endParaRPr>
          </a:p>
        </p:txBody>
      </p:sp>
      <p:pic>
        <p:nvPicPr>
          <p:cNvPr id="151" name="Google Shape;151;g23a6a57643e_0_0"/>
          <p:cNvPicPr preferRelativeResize="0"/>
          <p:nvPr/>
        </p:nvPicPr>
        <p:blipFill>
          <a:blip r:embed="rId3">
            <a:alphaModFix/>
          </a:blip>
          <a:stretch>
            <a:fillRect/>
          </a:stretch>
        </p:blipFill>
        <p:spPr>
          <a:xfrm>
            <a:off x="2543963" y="1114450"/>
            <a:ext cx="7102125" cy="56297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g22a199e4fd3_0_33"/>
          <p:cNvSpPr txBox="1"/>
          <p:nvPr/>
        </p:nvSpPr>
        <p:spPr>
          <a:xfrm>
            <a:off x="2474696" y="343971"/>
            <a:ext cx="7240800" cy="4617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IN" sz="2400">
                <a:solidFill>
                  <a:schemeClr val="lt1"/>
                </a:solidFill>
                <a:latin typeface="Helvetica Neue"/>
                <a:ea typeface="Helvetica Neue"/>
                <a:cs typeface="Helvetica Neue"/>
                <a:sym typeface="Helvetica Neue"/>
              </a:rPr>
              <a:t>Important areas of the Project with screenshots</a:t>
            </a:r>
            <a:endParaRPr b="1" sz="2400">
              <a:solidFill>
                <a:schemeClr val="lt1"/>
              </a:solidFill>
              <a:latin typeface="Helvetica Neue"/>
              <a:ea typeface="Helvetica Neue"/>
              <a:cs typeface="Helvetica Neue"/>
              <a:sym typeface="Helvetica Neue"/>
            </a:endParaRPr>
          </a:p>
        </p:txBody>
      </p:sp>
      <p:sp>
        <p:nvSpPr>
          <p:cNvPr id="157" name="Google Shape;157;g22a199e4fd3_0_33"/>
          <p:cNvSpPr txBox="1"/>
          <p:nvPr/>
        </p:nvSpPr>
        <p:spPr>
          <a:xfrm>
            <a:off x="2476500" y="771953"/>
            <a:ext cx="7239000" cy="3693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IN" sz="1800">
                <a:solidFill>
                  <a:schemeClr val="lt1"/>
                </a:solidFill>
                <a:latin typeface="Helvetica Neue"/>
                <a:ea typeface="Helvetica Neue"/>
                <a:cs typeface="Helvetica Neue"/>
                <a:sym typeface="Helvetica Neue"/>
              </a:rPr>
              <a:t>(Frontend, Database, Backend, Key Validations, Functionalities Etc.)</a:t>
            </a:r>
            <a:endParaRPr sz="1800">
              <a:solidFill>
                <a:schemeClr val="lt1"/>
              </a:solidFill>
              <a:latin typeface="Helvetica Neue"/>
              <a:ea typeface="Helvetica Neue"/>
              <a:cs typeface="Helvetica Neue"/>
              <a:sym typeface="Helvetica Neue"/>
            </a:endParaRPr>
          </a:p>
        </p:txBody>
      </p:sp>
      <p:sp>
        <p:nvSpPr>
          <p:cNvPr id="158" name="Google Shape;158;g22a199e4fd3_0_33"/>
          <p:cNvSpPr txBox="1"/>
          <p:nvPr/>
        </p:nvSpPr>
        <p:spPr>
          <a:xfrm>
            <a:off x="4816950" y="1394925"/>
            <a:ext cx="25581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IN" sz="2400">
                <a:latin typeface="Calibri"/>
                <a:ea typeface="Calibri"/>
                <a:cs typeface="Calibri"/>
                <a:sym typeface="Calibri"/>
              </a:rPr>
              <a:t>Home/Properties</a:t>
            </a:r>
            <a:endParaRPr b="1" sz="2400">
              <a:latin typeface="Calibri"/>
              <a:ea typeface="Calibri"/>
              <a:cs typeface="Calibri"/>
              <a:sym typeface="Calibri"/>
            </a:endParaRPr>
          </a:p>
        </p:txBody>
      </p:sp>
      <p:pic>
        <p:nvPicPr>
          <p:cNvPr id="159" name="Google Shape;159;g22a199e4fd3_0_33"/>
          <p:cNvPicPr preferRelativeResize="0"/>
          <p:nvPr/>
        </p:nvPicPr>
        <p:blipFill>
          <a:blip r:embed="rId3">
            <a:alphaModFix/>
          </a:blip>
          <a:stretch>
            <a:fillRect/>
          </a:stretch>
        </p:blipFill>
        <p:spPr>
          <a:xfrm>
            <a:off x="1520350" y="1855500"/>
            <a:ext cx="9149511" cy="46041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g22a199e507f_0_18"/>
          <p:cNvSpPr txBox="1"/>
          <p:nvPr/>
        </p:nvSpPr>
        <p:spPr>
          <a:xfrm>
            <a:off x="2474696" y="343971"/>
            <a:ext cx="7240800" cy="4617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IN" sz="2400">
                <a:solidFill>
                  <a:schemeClr val="lt1"/>
                </a:solidFill>
                <a:latin typeface="Helvetica Neue"/>
                <a:ea typeface="Helvetica Neue"/>
                <a:cs typeface="Helvetica Neue"/>
                <a:sym typeface="Helvetica Neue"/>
              </a:rPr>
              <a:t>Important areas of the Project with screenshots</a:t>
            </a:r>
            <a:endParaRPr b="1" sz="2400">
              <a:solidFill>
                <a:schemeClr val="lt1"/>
              </a:solidFill>
              <a:latin typeface="Helvetica Neue"/>
              <a:ea typeface="Helvetica Neue"/>
              <a:cs typeface="Helvetica Neue"/>
              <a:sym typeface="Helvetica Neue"/>
            </a:endParaRPr>
          </a:p>
        </p:txBody>
      </p:sp>
      <p:sp>
        <p:nvSpPr>
          <p:cNvPr id="165" name="Google Shape;165;g22a199e507f_0_18"/>
          <p:cNvSpPr txBox="1"/>
          <p:nvPr/>
        </p:nvSpPr>
        <p:spPr>
          <a:xfrm>
            <a:off x="2476500" y="771953"/>
            <a:ext cx="7239000" cy="3693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IN" sz="1800">
                <a:solidFill>
                  <a:schemeClr val="lt1"/>
                </a:solidFill>
                <a:latin typeface="Helvetica Neue"/>
                <a:ea typeface="Helvetica Neue"/>
                <a:cs typeface="Helvetica Neue"/>
                <a:sym typeface="Helvetica Neue"/>
              </a:rPr>
              <a:t>(Frontend, Database, Backend, Key Validations, Functionalities Etc.)</a:t>
            </a:r>
            <a:endParaRPr sz="1800">
              <a:solidFill>
                <a:schemeClr val="lt1"/>
              </a:solidFill>
              <a:latin typeface="Helvetica Neue"/>
              <a:ea typeface="Helvetica Neue"/>
              <a:cs typeface="Helvetica Neue"/>
              <a:sym typeface="Helvetica Neue"/>
            </a:endParaRPr>
          </a:p>
        </p:txBody>
      </p:sp>
      <p:sp>
        <p:nvSpPr>
          <p:cNvPr id="166" name="Google Shape;166;g22a199e507f_0_18"/>
          <p:cNvSpPr txBox="1"/>
          <p:nvPr/>
        </p:nvSpPr>
        <p:spPr>
          <a:xfrm>
            <a:off x="5117400" y="1367750"/>
            <a:ext cx="19554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IN" sz="2400">
                <a:latin typeface="Calibri"/>
                <a:ea typeface="Calibri"/>
                <a:cs typeface="Calibri"/>
                <a:sym typeface="Calibri"/>
              </a:rPr>
              <a:t>Login</a:t>
            </a:r>
            <a:endParaRPr b="1" sz="2400">
              <a:latin typeface="Calibri"/>
              <a:ea typeface="Calibri"/>
              <a:cs typeface="Calibri"/>
              <a:sym typeface="Calibri"/>
            </a:endParaRPr>
          </a:p>
        </p:txBody>
      </p:sp>
      <p:pic>
        <p:nvPicPr>
          <p:cNvPr id="167" name="Google Shape;167;g22a199e507f_0_18"/>
          <p:cNvPicPr preferRelativeResize="0"/>
          <p:nvPr/>
        </p:nvPicPr>
        <p:blipFill>
          <a:blip r:embed="rId3">
            <a:alphaModFix/>
          </a:blip>
          <a:stretch>
            <a:fillRect/>
          </a:stretch>
        </p:blipFill>
        <p:spPr>
          <a:xfrm>
            <a:off x="1504900" y="1801025"/>
            <a:ext cx="9352243" cy="46313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g22a199e507f_0_9"/>
          <p:cNvSpPr txBox="1"/>
          <p:nvPr/>
        </p:nvSpPr>
        <p:spPr>
          <a:xfrm>
            <a:off x="2474696" y="343971"/>
            <a:ext cx="7240800" cy="4617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IN" sz="2400">
                <a:solidFill>
                  <a:schemeClr val="lt1"/>
                </a:solidFill>
                <a:latin typeface="Helvetica Neue"/>
                <a:ea typeface="Helvetica Neue"/>
                <a:cs typeface="Helvetica Neue"/>
                <a:sym typeface="Helvetica Neue"/>
              </a:rPr>
              <a:t>Important areas of the Project with screenshots</a:t>
            </a:r>
            <a:endParaRPr b="1" sz="2400">
              <a:solidFill>
                <a:schemeClr val="lt1"/>
              </a:solidFill>
              <a:latin typeface="Helvetica Neue"/>
              <a:ea typeface="Helvetica Neue"/>
              <a:cs typeface="Helvetica Neue"/>
              <a:sym typeface="Helvetica Neue"/>
            </a:endParaRPr>
          </a:p>
        </p:txBody>
      </p:sp>
      <p:sp>
        <p:nvSpPr>
          <p:cNvPr id="173" name="Google Shape;173;g22a199e507f_0_9"/>
          <p:cNvSpPr txBox="1"/>
          <p:nvPr/>
        </p:nvSpPr>
        <p:spPr>
          <a:xfrm>
            <a:off x="2476500" y="771953"/>
            <a:ext cx="7239000" cy="3693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IN" sz="1800">
                <a:solidFill>
                  <a:schemeClr val="lt1"/>
                </a:solidFill>
                <a:latin typeface="Helvetica Neue"/>
                <a:ea typeface="Helvetica Neue"/>
                <a:cs typeface="Helvetica Neue"/>
                <a:sym typeface="Helvetica Neue"/>
              </a:rPr>
              <a:t>(Frontend, Database, Backend, Key Validations, Functionalities Etc.)</a:t>
            </a:r>
            <a:endParaRPr sz="1800">
              <a:solidFill>
                <a:schemeClr val="lt1"/>
              </a:solidFill>
              <a:latin typeface="Helvetica Neue"/>
              <a:ea typeface="Helvetica Neue"/>
              <a:cs typeface="Helvetica Neue"/>
              <a:sym typeface="Helvetica Neue"/>
            </a:endParaRPr>
          </a:p>
        </p:txBody>
      </p:sp>
      <p:sp>
        <p:nvSpPr>
          <p:cNvPr id="174" name="Google Shape;174;g22a199e507f_0_9"/>
          <p:cNvSpPr txBox="1"/>
          <p:nvPr/>
        </p:nvSpPr>
        <p:spPr>
          <a:xfrm>
            <a:off x="5117400" y="1367750"/>
            <a:ext cx="19554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IN" sz="2400">
                <a:latin typeface="Calibri"/>
                <a:ea typeface="Calibri"/>
                <a:cs typeface="Calibri"/>
                <a:sym typeface="Calibri"/>
              </a:rPr>
              <a:t>Register</a:t>
            </a:r>
            <a:endParaRPr b="1" sz="2400">
              <a:latin typeface="Calibri"/>
              <a:ea typeface="Calibri"/>
              <a:cs typeface="Calibri"/>
              <a:sym typeface="Calibri"/>
            </a:endParaRPr>
          </a:p>
        </p:txBody>
      </p:sp>
      <p:pic>
        <p:nvPicPr>
          <p:cNvPr id="175" name="Google Shape;175;g22a199e507f_0_9"/>
          <p:cNvPicPr preferRelativeResize="0"/>
          <p:nvPr/>
        </p:nvPicPr>
        <p:blipFill>
          <a:blip r:embed="rId3">
            <a:alphaModFix/>
          </a:blip>
          <a:stretch>
            <a:fillRect/>
          </a:stretch>
        </p:blipFill>
        <p:spPr>
          <a:xfrm>
            <a:off x="1462163" y="1787375"/>
            <a:ext cx="9267670" cy="46313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g22a199e507f_0_39"/>
          <p:cNvSpPr txBox="1"/>
          <p:nvPr/>
        </p:nvSpPr>
        <p:spPr>
          <a:xfrm>
            <a:off x="2474696" y="343971"/>
            <a:ext cx="7240800" cy="4617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IN" sz="2400">
                <a:solidFill>
                  <a:schemeClr val="lt1"/>
                </a:solidFill>
                <a:latin typeface="Helvetica Neue"/>
                <a:ea typeface="Helvetica Neue"/>
                <a:cs typeface="Helvetica Neue"/>
                <a:sym typeface="Helvetica Neue"/>
              </a:rPr>
              <a:t>Important areas of the Project with screenshots</a:t>
            </a:r>
            <a:endParaRPr b="1" sz="2400">
              <a:solidFill>
                <a:schemeClr val="lt1"/>
              </a:solidFill>
              <a:latin typeface="Helvetica Neue"/>
              <a:ea typeface="Helvetica Neue"/>
              <a:cs typeface="Helvetica Neue"/>
              <a:sym typeface="Helvetica Neue"/>
            </a:endParaRPr>
          </a:p>
        </p:txBody>
      </p:sp>
      <p:sp>
        <p:nvSpPr>
          <p:cNvPr id="181" name="Google Shape;181;g22a199e507f_0_39"/>
          <p:cNvSpPr txBox="1"/>
          <p:nvPr/>
        </p:nvSpPr>
        <p:spPr>
          <a:xfrm>
            <a:off x="2476500" y="771953"/>
            <a:ext cx="7239000" cy="3693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IN" sz="1800">
                <a:solidFill>
                  <a:schemeClr val="lt1"/>
                </a:solidFill>
                <a:latin typeface="Helvetica Neue"/>
                <a:ea typeface="Helvetica Neue"/>
                <a:cs typeface="Helvetica Neue"/>
                <a:sym typeface="Helvetica Neue"/>
              </a:rPr>
              <a:t>(Frontend, Database, Backend, Key Validations, Functionalities Etc.)</a:t>
            </a:r>
            <a:endParaRPr sz="1800">
              <a:solidFill>
                <a:schemeClr val="lt1"/>
              </a:solidFill>
              <a:latin typeface="Helvetica Neue"/>
              <a:ea typeface="Helvetica Neue"/>
              <a:cs typeface="Helvetica Neue"/>
              <a:sym typeface="Helvetica Neue"/>
            </a:endParaRPr>
          </a:p>
        </p:txBody>
      </p:sp>
      <p:sp>
        <p:nvSpPr>
          <p:cNvPr id="182" name="Google Shape;182;g22a199e507f_0_39"/>
          <p:cNvSpPr txBox="1"/>
          <p:nvPr/>
        </p:nvSpPr>
        <p:spPr>
          <a:xfrm>
            <a:off x="5117400" y="1367750"/>
            <a:ext cx="24765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IN" sz="2400">
                <a:latin typeface="Calibri"/>
                <a:ea typeface="Calibri"/>
                <a:cs typeface="Calibri"/>
                <a:sym typeface="Calibri"/>
              </a:rPr>
              <a:t>Create Property</a:t>
            </a:r>
            <a:endParaRPr b="1" sz="2400">
              <a:latin typeface="Calibri"/>
              <a:ea typeface="Calibri"/>
              <a:cs typeface="Calibri"/>
              <a:sym typeface="Calibri"/>
            </a:endParaRPr>
          </a:p>
        </p:txBody>
      </p:sp>
      <p:pic>
        <p:nvPicPr>
          <p:cNvPr id="183" name="Google Shape;183;g22a199e507f_0_39"/>
          <p:cNvPicPr preferRelativeResize="0"/>
          <p:nvPr/>
        </p:nvPicPr>
        <p:blipFill>
          <a:blip r:embed="rId3">
            <a:alphaModFix/>
          </a:blip>
          <a:stretch>
            <a:fillRect/>
          </a:stretch>
        </p:blipFill>
        <p:spPr>
          <a:xfrm>
            <a:off x="1409938" y="1815825"/>
            <a:ext cx="9232979" cy="46313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g22a199e507f_0_0"/>
          <p:cNvSpPr txBox="1"/>
          <p:nvPr/>
        </p:nvSpPr>
        <p:spPr>
          <a:xfrm>
            <a:off x="2474696" y="343971"/>
            <a:ext cx="7240800" cy="4617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IN" sz="2400">
                <a:solidFill>
                  <a:schemeClr val="lt1"/>
                </a:solidFill>
                <a:latin typeface="Helvetica Neue"/>
                <a:ea typeface="Helvetica Neue"/>
                <a:cs typeface="Helvetica Neue"/>
                <a:sym typeface="Helvetica Neue"/>
              </a:rPr>
              <a:t>Important areas of the Project with screenshots</a:t>
            </a:r>
            <a:endParaRPr b="1" sz="2400">
              <a:solidFill>
                <a:schemeClr val="lt1"/>
              </a:solidFill>
              <a:latin typeface="Helvetica Neue"/>
              <a:ea typeface="Helvetica Neue"/>
              <a:cs typeface="Helvetica Neue"/>
              <a:sym typeface="Helvetica Neue"/>
            </a:endParaRPr>
          </a:p>
        </p:txBody>
      </p:sp>
      <p:sp>
        <p:nvSpPr>
          <p:cNvPr id="189" name="Google Shape;189;g22a199e507f_0_0"/>
          <p:cNvSpPr txBox="1"/>
          <p:nvPr/>
        </p:nvSpPr>
        <p:spPr>
          <a:xfrm>
            <a:off x="2476500" y="771953"/>
            <a:ext cx="7239000" cy="3693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IN" sz="1800">
                <a:solidFill>
                  <a:schemeClr val="lt1"/>
                </a:solidFill>
                <a:latin typeface="Helvetica Neue"/>
                <a:ea typeface="Helvetica Neue"/>
                <a:cs typeface="Helvetica Neue"/>
                <a:sym typeface="Helvetica Neue"/>
              </a:rPr>
              <a:t>(Frontend, Database, Backend, Key Validations, Functionalities Etc.)</a:t>
            </a:r>
            <a:endParaRPr sz="1800">
              <a:solidFill>
                <a:schemeClr val="lt1"/>
              </a:solidFill>
              <a:latin typeface="Helvetica Neue"/>
              <a:ea typeface="Helvetica Neue"/>
              <a:cs typeface="Helvetica Neue"/>
              <a:sym typeface="Helvetica Neue"/>
            </a:endParaRPr>
          </a:p>
        </p:txBody>
      </p:sp>
      <p:sp>
        <p:nvSpPr>
          <p:cNvPr id="190" name="Google Shape;190;g22a199e507f_0_0"/>
          <p:cNvSpPr txBox="1"/>
          <p:nvPr/>
        </p:nvSpPr>
        <p:spPr>
          <a:xfrm>
            <a:off x="5118300" y="1533725"/>
            <a:ext cx="19554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IN" sz="2400">
                <a:latin typeface="Calibri"/>
                <a:ea typeface="Calibri"/>
                <a:cs typeface="Calibri"/>
                <a:sym typeface="Calibri"/>
              </a:rPr>
              <a:t>Details</a:t>
            </a:r>
            <a:endParaRPr b="1" sz="2400">
              <a:latin typeface="Calibri"/>
              <a:ea typeface="Calibri"/>
              <a:cs typeface="Calibri"/>
              <a:sym typeface="Calibri"/>
            </a:endParaRPr>
          </a:p>
        </p:txBody>
      </p:sp>
      <p:pic>
        <p:nvPicPr>
          <p:cNvPr id="191" name="Google Shape;191;g22a199e507f_0_0"/>
          <p:cNvPicPr preferRelativeResize="0"/>
          <p:nvPr/>
        </p:nvPicPr>
        <p:blipFill>
          <a:blip r:embed="rId3">
            <a:alphaModFix/>
          </a:blip>
          <a:stretch>
            <a:fillRect/>
          </a:stretch>
        </p:blipFill>
        <p:spPr>
          <a:xfrm>
            <a:off x="1649525" y="1961925"/>
            <a:ext cx="8892949" cy="44653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g22a199e507f_0_30"/>
          <p:cNvSpPr txBox="1"/>
          <p:nvPr/>
        </p:nvSpPr>
        <p:spPr>
          <a:xfrm>
            <a:off x="2474696" y="343971"/>
            <a:ext cx="7240800" cy="4617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IN" sz="2400">
                <a:solidFill>
                  <a:schemeClr val="lt1"/>
                </a:solidFill>
                <a:latin typeface="Helvetica Neue"/>
                <a:ea typeface="Helvetica Neue"/>
                <a:cs typeface="Helvetica Neue"/>
                <a:sym typeface="Helvetica Neue"/>
              </a:rPr>
              <a:t>Important areas of the Project with screenshots</a:t>
            </a:r>
            <a:endParaRPr b="1" sz="2400">
              <a:solidFill>
                <a:schemeClr val="lt1"/>
              </a:solidFill>
              <a:latin typeface="Helvetica Neue"/>
              <a:ea typeface="Helvetica Neue"/>
              <a:cs typeface="Helvetica Neue"/>
              <a:sym typeface="Helvetica Neue"/>
            </a:endParaRPr>
          </a:p>
        </p:txBody>
      </p:sp>
      <p:sp>
        <p:nvSpPr>
          <p:cNvPr id="197" name="Google Shape;197;g22a199e507f_0_30"/>
          <p:cNvSpPr txBox="1"/>
          <p:nvPr/>
        </p:nvSpPr>
        <p:spPr>
          <a:xfrm>
            <a:off x="2476500" y="771953"/>
            <a:ext cx="7239000" cy="3693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IN" sz="1800">
                <a:solidFill>
                  <a:schemeClr val="lt1"/>
                </a:solidFill>
                <a:latin typeface="Helvetica Neue"/>
                <a:ea typeface="Helvetica Neue"/>
                <a:cs typeface="Helvetica Neue"/>
                <a:sym typeface="Helvetica Neue"/>
              </a:rPr>
              <a:t>(Frontend, Database, Backend, Key Validations, Functionalities Etc.)</a:t>
            </a:r>
            <a:endParaRPr sz="1800">
              <a:solidFill>
                <a:schemeClr val="lt1"/>
              </a:solidFill>
              <a:latin typeface="Helvetica Neue"/>
              <a:ea typeface="Helvetica Neue"/>
              <a:cs typeface="Helvetica Neue"/>
              <a:sym typeface="Helvetica Neue"/>
            </a:endParaRPr>
          </a:p>
        </p:txBody>
      </p:sp>
      <p:sp>
        <p:nvSpPr>
          <p:cNvPr id="198" name="Google Shape;198;g22a199e507f_0_30"/>
          <p:cNvSpPr txBox="1"/>
          <p:nvPr/>
        </p:nvSpPr>
        <p:spPr>
          <a:xfrm>
            <a:off x="3394500" y="1449250"/>
            <a:ext cx="54030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IN" sz="2400">
                <a:latin typeface="Calibri"/>
                <a:ea typeface="Calibri"/>
                <a:cs typeface="Calibri"/>
                <a:sym typeface="Calibri"/>
              </a:rPr>
              <a:t>Edit Property [owner]</a:t>
            </a:r>
            <a:endParaRPr b="1" sz="2400">
              <a:latin typeface="Calibri"/>
              <a:ea typeface="Calibri"/>
              <a:cs typeface="Calibri"/>
              <a:sym typeface="Calibri"/>
            </a:endParaRPr>
          </a:p>
        </p:txBody>
      </p:sp>
      <p:pic>
        <p:nvPicPr>
          <p:cNvPr id="199" name="Google Shape;199;g22a199e507f_0_30"/>
          <p:cNvPicPr preferRelativeResize="0"/>
          <p:nvPr/>
        </p:nvPicPr>
        <p:blipFill>
          <a:blip r:embed="rId3">
            <a:alphaModFix/>
          </a:blip>
          <a:stretch>
            <a:fillRect/>
          </a:stretch>
        </p:blipFill>
        <p:spPr>
          <a:xfrm>
            <a:off x="1586350" y="2003350"/>
            <a:ext cx="9017503" cy="45498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 name="Shape 68"/>
        <p:cNvGrpSpPr/>
        <p:nvPr/>
      </p:nvGrpSpPr>
      <p:grpSpPr>
        <a:xfrm>
          <a:off x="0" y="0"/>
          <a:ext cx="0" cy="0"/>
          <a:chOff x="0" y="0"/>
          <a:chExt cx="0" cy="0"/>
        </a:xfrm>
      </p:grpSpPr>
      <p:sp>
        <p:nvSpPr>
          <p:cNvPr id="69" name="Google Shape;69;p2"/>
          <p:cNvSpPr txBox="1"/>
          <p:nvPr/>
        </p:nvSpPr>
        <p:spPr>
          <a:xfrm>
            <a:off x="4224229" y="372546"/>
            <a:ext cx="3741737"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IN" sz="2400">
                <a:solidFill>
                  <a:schemeClr val="lt1"/>
                </a:solidFill>
                <a:latin typeface="Helvetica Neue"/>
                <a:ea typeface="Helvetica Neue"/>
                <a:cs typeface="Helvetica Neue"/>
                <a:sym typeface="Helvetica Neue"/>
              </a:rPr>
              <a:t>Personal</a:t>
            </a:r>
            <a:r>
              <a:rPr b="1" lang="en-IN" sz="2400">
                <a:solidFill>
                  <a:schemeClr val="lt1"/>
                </a:solidFill>
                <a:latin typeface="Helvetica Neue"/>
                <a:ea typeface="Helvetica Neue"/>
                <a:cs typeface="Helvetica Neue"/>
                <a:sym typeface="Helvetica Neue"/>
              </a:rPr>
              <a:t> </a:t>
            </a:r>
            <a:r>
              <a:rPr b="1" lang="en-IN" sz="2400">
                <a:solidFill>
                  <a:srgbClr val="D4EBD8"/>
                </a:solidFill>
                <a:latin typeface="Helvetica Neue"/>
                <a:ea typeface="Helvetica Neue"/>
                <a:cs typeface="Helvetica Neue"/>
                <a:sym typeface="Helvetica Neue"/>
              </a:rPr>
              <a:t>BACKGROUND</a:t>
            </a:r>
            <a:endParaRPr b="1" sz="2400">
              <a:solidFill>
                <a:srgbClr val="D4EBD8"/>
              </a:solidFill>
              <a:latin typeface="Helvetica Neue"/>
              <a:ea typeface="Helvetica Neue"/>
              <a:cs typeface="Helvetica Neue"/>
              <a:sym typeface="Helvetica Neue"/>
            </a:endParaRPr>
          </a:p>
        </p:txBody>
      </p:sp>
      <p:sp>
        <p:nvSpPr>
          <p:cNvPr id="70" name="Google Shape;70;p2"/>
          <p:cNvSpPr txBox="1"/>
          <p:nvPr/>
        </p:nvSpPr>
        <p:spPr>
          <a:xfrm>
            <a:off x="3079959" y="834211"/>
            <a:ext cx="6030277"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IN" sz="1800">
                <a:solidFill>
                  <a:schemeClr val="lt1"/>
                </a:solidFill>
                <a:latin typeface="Helvetica Neue"/>
                <a:ea typeface="Helvetica Neue"/>
                <a:cs typeface="Helvetica Neue"/>
                <a:sym typeface="Helvetica Neue"/>
              </a:rPr>
              <a:t>(Name, Past Experience, Qualification, Career Summary)</a:t>
            </a:r>
            <a:endParaRPr sz="1800">
              <a:solidFill>
                <a:schemeClr val="lt1"/>
              </a:solidFill>
              <a:latin typeface="Helvetica Neue"/>
              <a:ea typeface="Helvetica Neue"/>
              <a:cs typeface="Helvetica Neue"/>
              <a:sym typeface="Helvetica Neue"/>
            </a:endParaRPr>
          </a:p>
        </p:txBody>
      </p:sp>
      <p:sp>
        <p:nvSpPr>
          <p:cNvPr id="71" name="Google Shape;71;p2"/>
          <p:cNvSpPr txBox="1"/>
          <p:nvPr/>
        </p:nvSpPr>
        <p:spPr>
          <a:xfrm>
            <a:off x="507206" y="2036897"/>
            <a:ext cx="1007114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IN" sz="1800">
                <a:solidFill>
                  <a:srgbClr val="15102C"/>
                </a:solidFill>
                <a:latin typeface="Helvetica Neue"/>
                <a:ea typeface="Helvetica Neue"/>
                <a:cs typeface="Helvetica Neue"/>
                <a:sym typeface="Helvetica Neue"/>
              </a:rPr>
              <a:t>Name : Delson James M. Tubiera</a:t>
            </a:r>
            <a:endParaRPr b="1" sz="1800">
              <a:solidFill>
                <a:srgbClr val="15102C"/>
              </a:solidFill>
              <a:latin typeface="Calibri"/>
              <a:ea typeface="Calibri"/>
              <a:cs typeface="Calibri"/>
              <a:sym typeface="Calibri"/>
            </a:endParaRPr>
          </a:p>
        </p:txBody>
      </p:sp>
      <p:sp>
        <p:nvSpPr>
          <p:cNvPr id="72" name="Google Shape;72;p2"/>
          <p:cNvSpPr txBox="1"/>
          <p:nvPr/>
        </p:nvSpPr>
        <p:spPr>
          <a:xfrm>
            <a:off x="507206" y="2722180"/>
            <a:ext cx="10071000" cy="646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IN" sz="1800">
                <a:solidFill>
                  <a:srgbClr val="15102C"/>
                </a:solidFill>
                <a:latin typeface="Helvetica Neue"/>
                <a:ea typeface="Helvetica Neue"/>
                <a:cs typeface="Helvetica Neue"/>
                <a:sym typeface="Helvetica Neue"/>
              </a:rPr>
              <a:t>Past Experience : Freelance Web Developer on </a:t>
            </a:r>
            <a:r>
              <a:rPr b="1" lang="en-IN" sz="1800">
                <a:solidFill>
                  <a:srgbClr val="15102C"/>
                </a:solidFill>
                <a:latin typeface="Helvetica Neue"/>
                <a:ea typeface="Helvetica Neue"/>
                <a:cs typeface="Helvetica Neue"/>
                <a:sym typeface="Helvetica Neue"/>
              </a:rPr>
              <a:t>Tilden Tasks LLC. dba. WP</a:t>
            </a:r>
            <a:endParaRPr b="1" sz="1800">
              <a:solidFill>
                <a:srgbClr val="15102C"/>
              </a:solidFill>
              <a:latin typeface="Helvetica Neue"/>
              <a:ea typeface="Helvetica Neue"/>
              <a:cs typeface="Helvetica Neue"/>
              <a:sym typeface="Helvetica Neue"/>
            </a:endParaRPr>
          </a:p>
          <a:p>
            <a:pPr indent="0" lvl="0" marL="0" marR="0" rtl="0" algn="l">
              <a:spcBef>
                <a:spcPts val="0"/>
              </a:spcBef>
              <a:spcAft>
                <a:spcPts val="0"/>
              </a:spcAft>
              <a:buSzPts val="1100"/>
              <a:buNone/>
            </a:pPr>
            <a:r>
              <a:rPr b="1" lang="en-IN" sz="1800">
                <a:solidFill>
                  <a:srgbClr val="15102C"/>
                </a:solidFill>
                <a:latin typeface="Helvetica Neue"/>
                <a:ea typeface="Helvetica Neue"/>
                <a:cs typeface="Helvetica Neue"/>
                <a:sym typeface="Helvetica Neue"/>
              </a:rPr>
              <a:t>Tangerine</a:t>
            </a:r>
            <a:endParaRPr b="1" sz="1800">
              <a:solidFill>
                <a:srgbClr val="15102C"/>
              </a:solidFill>
              <a:latin typeface="Helvetica Neue"/>
              <a:ea typeface="Helvetica Neue"/>
              <a:cs typeface="Helvetica Neue"/>
              <a:sym typeface="Helvetica Neue"/>
            </a:endParaRPr>
          </a:p>
        </p:txBody>
      </p:sp>
      <p:sp>
        <p:nvSpPr>
          <p:cNvPr id="73" name="Google Shape;73;p2"/>
          <p:cNvSpPr txBox="1"/>
          <p:nvPr/>
        </p:nvSpPr>
        <p:spPr>
          <a:xfrm>
            <a:off x="507206" y="3508137"/>
            <a:ext cx="100710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IN" sz="1800">
                <a:solidFill>
                  <a:srgbClr val="15102C"/>
                </a:solidFill>
                <a:latin typeface="Helvetica Neue"/>
                <a:ea typeface="Helvetica Neue"/>
                <a:cs typeface="Helvetica Neue"/>
                <a:sym typeface="Helvetica Neue"/>
              </a:rPr>
              <a:t>Qualification : Full Stack .Net Developer</a:t>
            </a:r>
            <a:endParaRPr b="1" sz="1800">
              <a:solidFill>
                <a:srgbClr val="15102C"/>
              </a:solidFill>
              <a:latin typeface="Calibri"/>
              <a:ea typeface="Calibri"/>
              <a:cs typeface="Calibri"/>
              <a:sym typeface="Calibri"/>
            </a:endParaRPr>
          </a:p>
        </p:txBody>
      </p:sp>
      <p:sp>
        <p:nvSpPr>
          <p:cNvPr id="74" name="Google Shape;74;p2"/>
          <p:cNvSpPr txBox="1"/>
          <p:nvPr/>
        </p:nvSpPr>
        <p:spPr>
          <a:xfrm>
            <a:off x="507206" y="4294082"/>
            <a:ext cx="10071000" cy="1015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IN" sz="1800">
                <a:solidFill>
                  <a:srgbClr val="15102C"/>
                </a:solidFill>
                <a:latin typeface="Helvetica Neue"/>
                <a:ea typeface="Helvetica Neue"/>
                <a:cs typeface="Helvetica Neue"/>
                <a:sym typeface="Helvetica Neue"/>
              </a:rPr>
              <a:t>Career Summary :</a:t>
            </a:r>
            <a:endParaRPr b="1" sz="1800">
              <a:solidFill>
                <a:srgbClr val="15102C"/>
              </a:solidFill>
              <a:latin typeface="Helvetica Neue"/>
              <a:ea typeface="Helvetica Neue"/>
              <a:cs typeface="Helvetica Neue"/>
              <a:sym typeface="Helvetica Neue"/>
            </a:endParaRPr>
          </a:p>
          <a:p>
            <a:pPr indent="-317500" lvl="0" marL="457200" marR="0" rtl="0" algn="l">
              <a:spcBef>
                <a:spcPts val="0"/>
              </a:spcBef>
              <a:spcAft>
                <a:spcPts val="0"/>
              </a:spcAft>
              <a:buClr>
                <a:srgbClr val="15102C"/>
              </a:buClr>
              <a:buSzPts val="1400"/>
              <a:buFont typeface="Helvetica Neue"/>
              <a:buChar char="●"/>
            </a:pPr>
            <a:r>
              <a:rPr b="1" lang="en-IN">
                <a:solidFill>
                  <a:srgbClr val="15102C"/>
                </a:solidFill>
                <a:latin typeface="Helvetica Neue"/>
                <a:ea typeface="Helvetica Neue"/>
                <a:cs typeface="Helvetica Neue"/>
                <a:sym typeface="Helvetica Neue"/>
              </a:rPr>
              <a:t>Aspiring for the role of .Net Developer wherein I can demonstrate my skills in developing enterprise applications using Microsoft technology stack such as C#, ASP.Net MVC, Web API, WCF etc., along with HTML5/CSS3/JavaScript etc..</a:t>
            </a:r>
            <a:endParaRPr b="1">
              <a:solidFill>
                <a:srgbClr val="15102C"/>
              </a:solidFill>
              <a:latin typeface="Helvetica Neue"/>
              <a:ea typeface="Helvetica Neue"/>
              <a:cs typeface="Helvetica Neue"/>
              <a:sym typeface="Helvetica Neue"/>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g2398488f5aa_0_77"/>
          <p:cNvSpPr txBox="1"/>
          <p:nvPr/>
        </p:nvSpPr>
        <p:spPr>
          <a:xfrm>
            <a:off x="2474696" y="343971"/>
            <a:ext cx="7240800" cy="4617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IN" sz="2400">
                <a:solidFill>
                  <a:schemeClr val="lt1"/>
                </a:solidFill>
                <a:latin typeface="Helvetica Neue"/>
                <a:ea typeface="Helvetica Neue"/>
                <a:cs typeface="Helvetica Neue"/>
                <a:sym typeface="Helvetica Neue"/>
              </a:rPr>
              <a:t>Important areas of the Project with screenshots</a:t>
            </a:r>
            <a:endParaRPr b="1" sz="2400">
              <a:solidFill>
                <a:schemeClr val="lt1"/>
              </a:solidFill>
              <a:latin typeface="Helvetica Neue"/>
              <a:ea typeface="Helvetica Neue"/>
              <a:cs typeface="Helvetica Neue"/>
              <a:sym typeface="Helvetica Neue"/>
            </a:endParaRPr>
          </a:p>
        </p:txBody>
      </p:sp>
      <p:sp>
        <p:nvSpPr>
          <p:cNvPr id="205" name="Google Shape;205;g2398488f5aa_0_77"/>
          <p:cNvSpPr txBox="1"/>
          <p:nvPr/>
        </p:nvSpPr>
        <p:spPr>
          <a:xfrm>
            <a:off x="2476500" y="771953"/>
            <a:ext cx="7239000" cy="3693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IN" sz="1800">
                <a:solidFill>
                  <a:schemeClr val="lt1"/>
                </a:solidFill>
                <a:latin typeface="Helvetica Neue"/>
                <a:ea typeface="Helvetica Neue"/>
                <a:cs typeface="Helvetica Neue"/>
                <a:sym typeface="Helvetica Neue"/>
              </a:rPr>
              <a:t>(Frontend, Database, Backend, Key Validations, Functionalities Etc.)</a:t>
            </a:r>
            <a:endParaRPr sz="1800">
              <a:solidFill>
                <a:schemeClr val="lt1"/>
              </a:solidFill>
              <a:latin typeface="Helvetica Neue"/>
              <a:ea typeface="Helvetica Neue"/>
              <a:cs typeface="Helvetica Neue"/>
              <a:sym typeface="Helvetica Neue"/>
            </a:endParaRPr>
          </a:p>
        </p:txBody>
      </p:sp>
      <p:sp>
        <p:nvSpPr>
          <p:cNvPr id="206" name="Google Shape;206;g2398488f5aa_0_77"/>
          <p:cNvSpPr txBox="1"/>
          <p:nvPr/>
        </p:nvSpPr>
        <p:spPr>
          <a:xfrm>
            <a:off x="3394500" y="1449250"/>
            <a:ext cx="54030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IN" sz="2400">
                <a:latin typeface="Calibri"/>
                <a:ea typeface="Calibri"/>
                <a:cs typeface="Calibri"/>
                <a:sym typeface="Calibri"/>
              </a:rPr>
              <a:t>Add Schedule[owner]</a:t>
            </a:r>
            <a:endParaRPr b="1" sz="2400">
              <a:latin typeface="Calibri"/>
              <a:ea typeface="Calibri"/>
              <a:cs typeface="Calibri"/>
              <a:sym typeface="Calibri"/>
            </a:endParaRPr>
          </a:p>
        </p:txBody>
      </p:sp>
      <p:pic>
        <p:nvPicPr>
          <p:cNvPr id="207" name="Google Shape;207;g2398488f5aa_0_77"/>
          <p:cNvPicPr preferRelativeResize="0"/>
          <p:nvPr/>
        </p:nvPicPr>
        <p:blipFill>
          <a:blip r:embed="rId3">
            <a:alphaModFix/>
          </a:blip>
          <a:stretch>
            <a:fillRect/>
          </a:stretch>
        </p:blipFill>
        <p:spPr>
          <a:xfrm>
            <a:off x="1543725" y="2003350"/>
            <a:ext cx="9104544" cy="454984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g2398488f5aa_0_85"/>
          <p:cNvSpPr txBox="1"/>
          <p:nvPr/>
        </p:nvSpPr>
        <p:spPr>
          <a:xfrm>
            <a:off x="2474696" y="343971"/>
            <a:ext cx="7240800" cy="4617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IN" sz="2400">
                <a:solidFill>
                  <a:schemeClr val="lt1"/>
                </a:solidFill>
                <a:latin typeface="Helvetica Neue"/>
                <a:ea typeface="Helvetica Neue"/>
                <a:cs typeface="Helvetica Neue"/>
                <a:sym typeface="Helvetica Neue"/>
              </a:rPr>
              <a:t>Important areas of the Project with screenshots</a:t>
            </a:r>
            <a:endParaRPr b="1" sz="2400">
              <a:solidFill>
                <a:schemeClr val="lt1"/>
              </a:solidFill>
              <a:latin typeface="Helvetica Neue"/>
              <a:ea typeface="Helvetica Neue"/>
              <a:cs typeface="Helvetica Neue"/>
              <a:sym typeface="Helvetica Neue"/>
            </a:endParaRPr>
          </a:p>
        </p:txBody>
      </p:sp>
      <p:sp>
        <p:nvSpPr>
          <p:cNvPr id="213" name="Google Shape;213;g2398488f5aa_0_85"/>
          <p:cNvSpPr txBox="1"/>
          <p:nvPr/>
        </p:nvSpPr>
        <p:spPr>
          <a:xfrm>
            <a:off x="2476500" y="771953"/>
            <a:ext cx="7239000" cy="3693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IN" sz="1800">
                <a:solidFill>
                  <a:schemeClr val="lt1"/>
                </a:solidFill>
                <a:latin typeface="Helvetica Neue"/>
                <a:ea typeface="Helvetica Neue"/>
                <a:cs typeface="Helvetica Neue"/>
                <a:sym typeface="Helvetica Neue"/>
              </a:rPr>
              <a:t>(Frontend, Database, Backend, Key Validations, Functionalities Etc.)</a:t>
            </a:r>
            <a:endParaRPr sz="1800">
              <a:solidFill>
                <a:schemeClr val="lt1"/>
              </a:solidFill>
              <a:latin typeface="Helvetica Neue"/>
              <a:ea typeface="Helvetica Neue"/>
              <a:cs typeface="Helvetica Neue"/>
              <a:sym typeface="Helvetica Neue"/>
            </a:endParaRPr>
          </a:p>
        </p:txBody>
      </p:sp>
      <p:sp>
        <p:nvSpPr>
          <p:cNvPr id="214" name="Google Shape;214;g2398488f5aa_0_85"/>
          <p:cNvSpPr txBox="1"/>
          <p:nvPr/>
        </p:nvSpPr>
        <p:spPr>
          <a:xfrm>
            <a:off x="3394500" y="1449250"/>
            <a:ext cx="54030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IN" sz="2400">
                <a:latin typeface="Calibri"/>
                <a:ea typeface="Calibri"/>
                <a:cs typeface="Calibri"/>
                <a:sym typeface="Calibri"/>
              </a:rPr>
              <a:t>Owner Schedule List</a:t>
            </a:r>
            <a:r>
              <a:rPr b="1" lang="en-IN" sz="2400">
                <a:latin typeface="Calibri"/>
                <a:ea typeface="Calibri"/>
                <a:cs typeface="Calibri"/>
                <a:sym typeface="Calibri"/>
              </a:rPr>
              <a:t>[owner]</a:t>
            </a:r>
            <a:endParaRPr b="1" sz="2400">
              <a:latin typeface="Calibri"/>
              <a:ea typeface="Calibri"/>
              <a:cs typeface="Calibri"/>
              <a:sym typeface="Calibri"/>
            </a:endParaRPr>
          </a:p>
        </p:txBody>
      </p:sp>
      <p:pic>
        <p:nvPicPr>
          <p:cNvPr id="215" name="Google Shape;215;g2398488f5aa_0_85"/>
          <p:cNvPicPr preferRelativeResize="0"/>
          <p:nvPr/>
        </p:nvPicPr>
        <p:blipFill>
          <a:blip r:embed="rId3">
            <a:alphaModFix/>
          </a:blip>
          <a:stretch>
            <a:fillRect/>
          </a:stretch>
        </p:blipFill>
        <p:spPr>
          <a:xfrm>
            <a:off x="1383300" y="1956975"/>
            <a:ext cx="9425404" cy="45498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g2398488f5aa_0_93"/>
          <p:cNvSpPr txBox="1"/>
          <p:nvPr/>
        </p:nvSpPr>
        <p:spPr>
          <a:xfrm>
            <a:off x="2474696" y="343971"/>
            <a:ext cx="7240800" cy="4617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IN" sz="2400">
                <a:solidFill>
                  <a:schemeClr val="lt1"/>
                </a:solidFill>
                <a:latin typeface="Helvetica Neue"/>
                <a:ea typeface="Helvetica Neue"/>
                <a:cs typeface="Helvetica Neue"/>
                <a:sym typeface="Helvetica Neue"/>
              </a:rPr>
              <a:t>Important areas of the Project with screenshots</a:t>
            </a:r>
            <a:endParaRPr b="1" sz="2400">
              <a:solidFill>
                <a:schemeClr val="lt1"/>
              </a:solidFill>
              <a:latin typeface="Helvetica Neue"/>
              <a:ea typeface="Helvetica Neue"/>
              <a:cs typeface="Helvetica Neue"/>
              <a:sym typeface="Helvetica Neue"/>
            </a:endParaRPr>
          </a:p>
        </p:txBody>
      </p:sp>
      <p:sp>
        <p:nvSpPr>
          <p:cNvPr id="221" name="Google Shape;221;g2398488f5aa_0_93"/>
          <p:cNvSpPr txBox="1"/>
          <p:nvPr/>
        </p:nvSpPr>
        <p:spPr>
          <a:xfrm>
            <a:off x="2476500" y="771953"/>
            <a:ext cx="7239000" cy="3693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IN" sz="1800">
                <a:solidFill>
                  <a:schemeClr val="lt1"/>
                </a:solidFill>
                <a:latin typeface="Helvetica Neue"/>
                <a:ea typeface="Helvetica Neue"/>
                <a:cs typeface="Helvetica Neue"/>
                <a:sym typeface="Helvetica Neue"/>
              </a:rPr>
              <a:t>(Frontend, Database, Backend, Key Validations, Functionalities Etc.)</a:t>
            </a:r>
            <a:endParaRPr sz="1800">
              <a:solidFill>
                <a:schemeClr val="lt1"/>
              </a:solidFill>
              <a:latin typeface="Helvetica Neue"/>
              <a:ea typeface="Helvetica Neue"/>
              <a:cs typeface="Helvetica Neue"/>
              <a:sym typeface="Helvetica Neue"/>
            </a:endParaRPr>
          </a:p>
        </p:txBody>
      </p:sp>
      <p:sp>
        <p:nvSpPr>
          <p:cNvPr id="222" name="Google Shape;222;g2398488f5aa_0_93"/>
          <p:cNvSpPr txBox="1"/>
          <p:nvPr/>
        </p:nvSpPr>
        <p:spPr>
          <a:xfrm>
            <a:off x="3394500" y="1449250"/>
            <a:ext cx="54030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IN" sz="2400">
                <a:latin typeface="Calibri"/>
                <a:ea typeface="Calibri"/>
                <a:cs typeface="Calibri"/>
                <a:sym typeface="Calibri"/>
              </a:rPr>
              <a:t>Owner Appointment List</a:t>
            </a:r>
            <a:r>
              <a:rPr b="1" lang="en-IN" sz="2400">
                <a:latin typeface="Calibri"/>
                <a:ea typeface="Calibri"/>
                <a:cs typeface="Calibri"/>
                <a:sym typeface="Calibri"/>
              </a:rPr>
              <a:t>[owner]</a:t>
            </a:r>
            <a:endParaRPr b="1" sz="2400">
              <a:latin typeface="Calibri"/>
              <a:ea typeface="Calibri"/>
              <a:cs typeface="Calibri"/>
              <a:sym typeface="Calibri"/>
            </a:endParaRPr>
          </a:p>
        </p:txBody>
      </p:sp>
      <p:pic>
        <p:nvPicPr>
          <p:cNvPr id="223" name="Google Shape;223;g2398488f5aa_0_93"/>
          <p:cNvPicPr preferRelativeResize="0"/>
          <p:nvPr/>
        </p:nvPicPr>
        <p:blipFill>
          <a:blip r:embed="rId3">
            <a:alphaModFix/>
          </a:blip>
          <a:stretch>
            <a:fillRect/>
          </a:stretch>
        </p:blipFill>
        <p:spPr>
          <a:xfrm>
            <a:off x="872225" y="1927150"/>
            <a:ext cx="10445741" cy="4549849"/>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g2398488f5aa_0_101"/>
          <p:cNvSpPr txBox="1"/>
          <p:nvPr/>
        </p:nvSpPr>
        <p:spPr>
          <a:xfrm>
            <a:off x="2474696" y="343971"/>
            <a:ext cx="7240800" cy="4617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IN" sz="2400">
                <a:solidFill>
                  <a:schemeClr val="lt1"/>
                </a:solidFill>
                <a:latin typeface="Helvetica Neue"/>
                <a:ea typeface="Helvetica Neue"/>
                <a:cs typeface="Helvetica Neue"/>
                <a:sym typeface="Helvetica Neue"/>
              </a:rPr>
              <a:t>Important areas of the Project with screenshots</a:t>
            </a:r>
            <a:endParaRPr b="1" sz="2400">
              <a:solidFill>
                <a:schemeClr val="lt1"/>
              </a:solidFill>
              <a:latin typeface="Helvetica Neue"/>
              <a:ea typeface="Helvetica Neue"/>
              <a:cs typeface="Helvetica Neue"/>
              <a:sym typeface="Helvetica Neue"/>
            </a:endParaRPr>
          </a:p>
        </p:txBody>
      </p:sp>
      <p:sp>
        <p:nvSpPr>
          <p:cNvPr id="229" name="Google Shape;229;g2398488f5aa_0_101"/>
          <p:cNvSpPr txBox="1"/>
          <p:nvPr/>
        </p:nvSpPr>
        <p:spPr>
          <a:xfrm>
            <a:off x="2476500" y="771953"/>
            <a:ext cx="7239000" cy="3693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IN" sz="1800">
                <a:solidFill>
                  <a:schemeClr val="lt1"/>
                </a:solidFill>
                <a:latin typeface="Helvetica Neue"/>
                <a:ea typeface="Helvetica Neue"/>
                <a:cs typeface="Helvetica Neue"/>
                <a:sym typeface="Helvetica Neue"/>
              </a:rPr>
              <a:t>(Frontend, Database, Backend, Key Validations, Functionalities Etc.)</a:t>
            </a:r>
            <a:endParaRPr sz="1800">
              <a:solidFill>
                <a:schemeClr val="lt1"/>
              </a:solidFill>
              <a:latin typeface="Helvetica Neue"/>
              <a:ea typeface="Helvetica Neue"/>
              <a:cs typeface="Helvetica Neue"/>
              <a:sym typeface="Helvetica Neue"/>
            </a:endParaRPr>
          </a:p>
        </p:txBody>
      </p:sp>
      <p:sp>
        <p:nvSpPr>
          <p:cNvPr id="230" name="Google Shape;230;g2398488f5aa_0_101"/>
          <p:cNvSpPr txBox="1"/>
          <p:nvPr/>
        </p:nvSpPr>
        <p:spPr>
          <a:xfrm>
            <a:off x="3394500" y="1449250"/>
            <a:ext cx="54030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IN" sz="2400">
                <a:latin typeface="Calibri"/>
                <a:ea typeface="Calibri"/>
                <a:cs typeface="Calibri"/>
                <a:sym typeface="Calibri"/>
              </a:rPr>
              <a:t>Change Password</a:t>
            </a:r>
            <a:endParaRPr b="1" sz="2400">
              <a:latin typeface="Calibri"/>
              <a:ea typeface="Calibri"/>
              <a:cs typeface="Calibri"/>
              <a:sym typeface="Calibri"/>
            </a:endParaRPr>
          </a:p>
        </p:txBody>
      </p:sp>
      <p:pic>
        <p:nvPicPr>
          <p:cNvPr id="231" name="Google Shape;231;g2398488f5aa_0_101"/>
          <p:cNvPicPr preferRelativeResize="0"/>
          <p:nvPr/>
        </p:nvPicPr>
        <p:blipFill>
          <a:blip r:embed="rId3">
            <a:alphaModFix/>
          </a:blip>
          <a:stretch>
            <a:fillRect/>
          </a:stretch>
        </p:blipFill>
        <p:spPr>
          <a:xfrm>
            <a:off x="1519363" y="2003350"/>
            <a:ext cx="9153285" cy="45498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g22e93a25085_1_7"/>
          <p:cNvSpPr txBox="1"/>
          <p:nvPr/>
        </p:nvSpPr>
        <p:spPr>
          <a:xfrm>
            <a:off x="2474696" y="343971"/>
            <a:ext cx="7240800" cy="4617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IN" sz="2400">
                <a:solidFill>
                  <a:schemeClr val="lt1"/>
                </a:solidFill>
                <a:latin typeface="Helvetica Neue"/>
                <a:ea typeface="Helvetica Neue"/>
                <a:cs typeface="Helvetica Neue"/>
                <a:sym typeface="Helvetica Neue"/>
              </a:rPr>
              <a:t>Important areas of the Project with screenshots</a:t>
            </a:r>
            <a:endParaRPr b="1" sz="2400">
              <a:solidFill>
                <a:schemeClr val="lt1"/>
              </a:solidFill>
              <a:latin typeface="Helvetica Neue"/>
              <a:ea typeface="Helvetica Neue"/>
              <a:cs typeface="Helvetica Neue"/>
              <a:sym typeface="Helvetica Neue"/>
            </a:endParaRPr>
          </a:p>
        </p:txBody>
      </p:sp>
      <p:sp>
        <p:nvSpPr>
          <p:cNvPr id="237" name="Google Shape;237;g22e93a25085_1_7"/>
          <p:cNvSpPr txBox="1"/>
          <p:nvPr/>
        </p:nvSpPr>
        <p:spPr>
          <a:xfrm>
            <a:off x="2476500" y="771953"/>
            <a:ext cx="7239000" cy="3693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IN" sz="1800">
                <a:solidFill>
                  <a:schemeClr val="lt1"/>
                </a:solidFill>
                <a:latin typeface="Helvetica Neue"/>
                <a:ea typeface="Helvetica Neue"/>
                <a:cs typeface="Helvetica Neue"/>
                <a:sym typeface="Helvetica Neue"/>
              </a:rPr>
              <a:t>(Frontend, Database, Backend, Key Validations, Functionalities Etc.)</a:t>
            </a:r>
            <a:endParaRPr sz="1800">
              <a:solidFill>
                <a:schemeClr val="lt1"/>
              </a:solidFill>
              <a:latin typeface="Helvetica Neue"/>
              <a:ea typeface="Helvetica Neue"/>
              <a:cs typeface="Helvetica Neue"/>
              <a:sym typeface="Helvetica Neue"/>
            </a:endParaRPr>
          </a:p>
        </p:txBody>
      </p:sp>
      <p:sp>
        <p:nvSpPr>
          <p:cNvPr id="238" name="Google Shape;238;g22e93a25085_1_7"/>
          <p:cNvSpPr txBox="1"/>
          <p:nvPr/>
        </p:nvSpPr>
        <p:spPr>
          <a:xfrm>
            <a:off x="3394500" y="1449250"/>
            <a:ext cx="54030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IN" sz="2400">
                <a:latin typeface="Calibri"/>
                <a:ea typeface="Calibri"/>
                <a:cs typeface="Calibri"/>
                <a:sym typeface="Calibri"/>
              </a:rPr>
              <a:t>Delete</a:t>
            </a:r>
            <a:endParaRPr b="1" sz="2400">
              <a:latin typeface="Calibri"/>
              <a:ea typeface="Calibri"/>
              <a:cs typeface="Calibri"/>
              <a:sym typeface="Calibri"/>
            </a:endParaRPr>
          </a:p>
        </p:txBody>
      </p:sp>
      <p:pic>
        <p:nvPicPr>
          <p:cNvPr id="239" name="Google Shape;239;g22e93a25085_1_7"/>
          <p:cNvPicPr preferRelativeResize="0"/>
          <p:nvPr/>
        </p:nvPicPr>
        <p:blipFill>
          <a:blip r:embed="rId3">
            <a:alphaModFix/>
          </a:blip>
          <a:stretch>
            <a:fillRect/>
          </a:stretch>
        </p:blipFill>
        <p:spPr>
          <a:xfrm>
            <a:off x="1673400" y="2003350"/>
            <a:ext cx="9070060" cy="4549851"/>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g22a199e507f_0_49"/>
          <p:cNvSpPr txBox="1"/>
          <p:nvPr/>
        </p:nvSpPr>
        <p:spPr>
          <a:xfrm>
            <a:off x="2474696" y="343971"/>
            <a:ext cx="7240800" cy="4617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IN" sz="2400">
                <a:solidFill>
                  <a:schemeClr val="lt1"/>
                </a:solidFill>
                <a:latin typeface="Helvetica Neue"/>
                <a:ea typeface="Helvetica Neue"/>
                <a:cs typeface="Helvetica Neue"/>
                <a:sym typeface="Helvetica Neue"/>
              </a:rPr>
              <a:t>Important areas of the Project with screenshots</a:t>
            </a:r>
            <a:endParaRPr b="1" sz="2400">
              <a:solidFill>
                <a:schemeClr val="lt1"/>
              </a:solidFill>
              <a:latin typeface="Helvetica Neue"/>
              <a:ea typeface="Helvetica Neue"/>
              <a:cs typeface="Helvetica Neue"/>
              <a:sym typeface="Helvetica Neue"/>
            </a:endParaRPr>
          </a:p>
        </p:txBody>
      </p:sp>
      <p:sp>
        <p:nvSpPr>
          <p:cNvPr id="245" name="Google Shape;245;g22a199e507f_0_49"/>
          <p:cNvSpPr txBox="1"/>
          <p:nvPr/>
        </p:nvSpPr>
        <p:spPr>
          <a:xfrm>
            <a:off x="2476500" y="771953"/>
            <a:ext cx="7239000" cy="3693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IN" sz="1800">
                <a:solidFill>
                  <a:schemeClr val="lt1"/>
                </a:solidFill>
                <a:latin typeface="Helvetica Neue"/>
                <a:ea typeface="Helvetica Neue"/>
                <a:cs typeface="Helvetica Neue"/>
                <a:sym typeface="Helvetica Neue"/>
              </a:rPr>
              <a:t>(Frontend, Database, Backend, Key Validations, Functionalities Etc.)</a:t>
            </a:r>
            <a:endParaRPr sz="1800">
              <a:solidFill>
                <a:schemeClr val="lt1"/>
              </a:solidFill>
              <a:latin typeface="Helvetica Neue"/>
              <a:ea typeface="Helvetica Neue"/>
              <a:cs typeface="Helvetica Neue"/>
              <a:sym typeface="Helvetica Neue"/>
            </a:endParaRPr>
          </a:p>
        </p:txBody>
      </p:sp>
      <p:sp>
        <p:nvSpPr>
          <p:cNvPr id="246" name="Google Shape;246;g22a199e507f_0_49"/>
          <p:cNvSpPr txBox="1"/>
          <p:nvPr/>
        </p:nvSpPr>
        <p:spPr>
          <a:xfrm>
            <a:off x="4696350" y="1428075"/>
            <a:ext cx="27975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IN" sz="2000">
                <a:latin typeface="Calibri"/>
                <a:ea typeface="Calibri"/>
                <a:cs typeface="Calibri"/>
                <a:sym typeface="Calibri"/>
              </a:rPr>
              <a:t>Profile</a:t>
            </a:r>
            <a:endParaRPr b="1" sz="2000">
              <a:latin typeface="Calibri"/>
              <a:ea typeface="Calibri"/>
              <a:cs typeface="Calibri"/>
              <a:sym typeface="Calibri"/>
            </a:endParaRPr>
          </a:p>
        </p:txBody>
      </p:sp>
      <p:pic>
        <p:nvPicPr>
          <p:cNvPr id="247" name="Google Shape;247;g22a199e507f_0_49"/>
          <p:cNvPicPr preferRelativeResize="0"/>
          <p:nvPr/>
        </p:nvPicPr>
        <p:blipFill>
          <a:blip r:embed="rId3">
            <a:alphaModFix/>
          </a:blip>
          <a:stretch>
            <a:fillRect/>
          </a:stretch>
        </p:blipFill>
        <p:spPr>
          <a:xfrm>
            <a:off x="1456075" y="1814675"/>
            <a:ext cx="9279848" cy="4632524"/>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g22a199e507f_0_61"/>
          <p:cNvSpPr txBox="1"/>
          <p:nvPr/>
        </p:nvSpPr>
        <p:spPr>
          <a:xfrm>
            <a:off x="2474696" y="343971"/>
            <a:ext cx="7240800" cy="4617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IN" sz="2400">
                <a:solidFill>
                  <a:schemeClr val="lt1"/>
                </a:solidFill>
                <a:latin typeface="Helvetica Neue"/>
                <a:ea typeface="Helvetica Neue"/>
                <a:cs typeface="Helvetica Neue"/>
                <a:sym typeface="Helvetica Neue"/>
              </a:rPr>
              <a:t>Important areas of the Project with screenshots</a:t>
            </a:r>
            <a:endParaRPr b="1" sz="2400">
              <a:solidFill>
                <a:schemeClr val="lt1"/>
              </a:solidFill>
              <a:latin typeface="Helvetica Neue"/>
              <a:ea typeface="Helvetica Neue"/>
              <a:cs typeface="Helvetica Neue"/>
              <a:sym typeface="Helvetica Neue"/>
            </a:endParaRPr>
          </a:p>
        </p:txBody>
      </p:sp>
      <p:sp>
        <p:nvSpPr>
          <p:cNvPr id="253" name="Google Shape;253;g22a199e507f_0_61"/>
          <p:cNvSpPr txBox="1"/>
          <p:nvPr/>
        </p:nvSpPr>
        <p:spPr>
          <a:xfrm>
            <a:off x="2476500" y="771953"/>
            <a:ext cx="7239000" cy="3693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IN" sz="1800">
                <a:solidFill>
                  <a:schemeClr val="lt1"/>
                </a:solidFill>
                <a:latin typeface="Helvetica Neue"/>
                <a:ea typeface="Helvetica Neue"/>
                <a:cs typeface="Helvetica Neue"/>
                <a:sym typeface="Helvetica Neue"/>
              </a:rPr>
              <a:t>(Frontend, Database, Backend, Key Validations, Functionalities Etc.)</a:t>
            </a:r>
            <a:endParaRPr sz="1800">
              <a:solidFill>
                <a:schemeClr val="lt1"/>
              </a:solidFill>
              <a:latin typeface="Helvetica Neue"/>
              <a:ea typeface="Helvetica Neue"/>
              <a:cs typeface="Helvetica Neue"/>
              <a:sym typeface="Helvetica Neue"/>
            </a:endParaRPr>
          </a:p>
        </p:txBody>
      </p:sp>
      <p:sp>
        <p:nvSpPr>
          <p:cNvPr id="254" name="Google Shape;254;g22a199e507f_0_61"/>
          <p:cNvSpPr txBox="1"/>
          <p:nvPr/>
        </p:nvSpPr>
        <p:spPr>
          <a:xfrm>
            <a:off x="4696350" y="1428075"/>
            <a:ext cx="27975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IN" sz="2000">
                <a:latin typeface="Calibri"/>
                <a:ea typeface="Calibri"/>
                <a:cs typeface="Calibri"/>
                <a:sym typeface="Calibri"/>
              </a:rPr>
              <a:t>Admin Panel</a:t>
            </a:r>
            <a:endParaRPr b="1" sz="2000">
              <a:latin typeface="Calibri"/>
              <a:ea typeface="Calibri"/>
              <a:cs typeface="Calibri"/>
              <a:sym typeface="Calibri"/>
            </a:endParaRPr>
          </a:p>
        </p:txBody>
      </p:sp>
      <p:pic>
        <p:nvPicPr>
          <p:cNvPr id="255" name="Google Shape;255;g22a199e507f_0_61"/>
          <p:cNvPicPr preferRelativeResize="0"/>
          <p:nvPr/>
        </p:nvPicPr>
        <p:blipFill>
          <a:blip r:embed="rId3">
            <a:alphaModFix/>
          </a:blip>
          <a:stretch>
            <a:fillRect/>
          </a:stretch>
        </p:blipFill>
        <p:spPr>
          <a:xfrm>
            <a:off x="1357613" y="1814675"/>
            <a:ext cx="9476765" cy="46325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g22a199e507f_0_69"/>
          <p:cNvSpPr txBox="1"/>
          <p:nvPr/>
        </p:nvSpPr>
        <p:spPr>
          <a:xfrm>
            <a:off x="2474696" y="343971"/>
            <a:ext cx="7240800" cy="4617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IN" sz="2400">
                <a:solidFill>
                  <a:schemeClr val="lt1"/>
                </a:solidFill>
                <a:latin typeface="Helvetica Neue"/>
                <a:ea typeface="Helvetica Neue"/>
                <a:cs typeface="Helvetica Neue"/>
                <a:sym typeface="Helvetica Neue"/>
              </a:rPr>
              <a:t>Important areas of the Project with screenshots</a:t>
            </a:r>
            <a:endParaRPr b="1" sz="2400">
              <a:solidFill>
                <a:schemeClr val="lt1"/>
              </a:solidFill>
              <a:latin typeface="Helvetica Neue"/>
              <a:ea typeface="Helvetica Neue"/>
              <a:cs typeface="Helvetica Neue"/>
              <a:sym typeface="Helvetica Neue"/>
            </a:endParaRPr>
          </a:p>
        </p:txBody>
      </p:sp>
      <p:sp>
        <p:nvSpPr>
          <p:cNvPr id="261" name="Google Shape;261;g22a199e507f_0_69"/>
          <p:cNvSpPr txBox="1"/>
          <p:nvPr/>
        </p:nvSpPr>
        <p:spPr>
          <a:xfrm>
            <a:off x="2476500" y="771953"/>
            <a:ext cx="7239000" cy="3693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IN" sz="1800">
                <a:solidFill>
                  <a:schemeClr val="lt1"/>
                </a:solidFill>
                <a:latin typeface="Helvetica Neue"/>
                <a:ea typeface="Helvetica Neue"/>
                <a:cs typeface="Helvetica Neue"/>
                <a:sym typeface="Helvetica Neue"/>
              </a:rPr>
              <a:t>(Frontend, Database, Backend, Key Validations, Functionalities Etc.)</a:t>
            </a:r>
            <a:endParaRPr sz="1800">
              <a:solidFill>
                <a:schemeClr val="lt1"/>
              </a:solidFill>
              <a:latin typeface="Helvetica Neue"/>
              <a:ea typeface="Helvetica Neue"/>
              <a:cs typeface="Helvetica Neue"/>
              <a:sym typeface="Helvetica Neue"/>
            </a:endParaRPr>
          </a:p>
        </p:txBody>
      </p:sp>
      <p:sp>
        <p:nvSpPr>
          <p:cNvPr id="262" name="Google Shape;262;g22a199e507f_0_69"/>
          <p:cNvSpPr txBox="1"/>
          <p:nvPr/>
        </p:nvSpPr>
        <p:spPr>
          <a:xfrm>
            <a:off x="4696350" y="1428075"/>
            <a:ext cx="27975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IN" sz="2000">
                <a:latin typeface="Calibri"/>
                <a:ea typeface="Calibri"/>
                <a:cs typeface="Calibri"/>
                <a:sym typeface="Calibri"/>
              </a:rPr>
              <a:t>Statistics [Admin]</a:t>
            </a:r>
            <a:endParaRPr b="1" sz="2000">
              <a:latin typeface="Calibri"/>
              <a:ea typeface="Calibri"/>
              <a:cs typeface="Calibri"/>
              <a:sym typeface="Calibri"/>
            </a:endParaRPr>
          </a:p>
        </p:txBody>
      </p:sp>
      <p:pic>
        <p:nvPicPr>
          <p:cNvPr id="263" name="Google Shape;263;g22a199e507f_0_69"/>
          <p:cNvPicPr preferRelativeResize="0"/>
          <p:nvPr/>
        </p:nvPicPr>
        <p:blipFill>
          <a:blip r:embed="rId3">
            <a:alphaModFix/>
          </a:blip>
          <a:stretch>
            <a:fillRect/>
          </a:stretch>
        </p:blipFill>
        <p:spPr>
          <a:xfrm>
            <a:off x="1436025" y="1920675"/>
            <a:ext cx="9319961" cy="46325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g22a199e507f_0_77"/>
          <p:cNvSpPr txBox="1"/>
          <p:nvPr/>
        </p:nvSpPr>
        <p:spPr>
          <a:xfrm>
            <a:off x="2474696" y="343971"/>
            <a:ext cx="7240800" cy="4617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IN" sz="2400">
                <a:solidFill>
                  <a:schemeClr val="lt1"/>
                </a:solidFill>
                <a:latin typeface="Helvetica Neue"/>
                <a:ea typeface="Helvetica Neue"/>
                <a:cs typeface="Helvetica Neue"/>
                <a:sym typeface="Helvetica Neue"/>
              </a:rPr>
              <a:t>Important areas of the Project with screenshots</a:t>
            </a:r>
            <a:endParaRPr b="1" sz="2400">
              <a:solidFill>
                <a:schemeClr val="lt1"/>
              </a:solidFill>
              <a:latin typeface="Helvetica Neue"/>
              <a:ea typeface="Helvetica Neue"/>
              <a:cs typeface="Helvetica Neue"/>
              <a:sym typeface="Helvetica Neue"/>
            </a:endParaRPr>
          </a:p>
        </p:txBody>
      </p:sp>
      <p:sp>
        <p:nvSpPr>
          <p:cNvPr id="269" name="Google Shape;269;g22a199e507f_0_77"/>
          <p:cNvSpPr txBox="1"/>
          <p:nvPr/>
        </p:nvSpPr>
        <p:spPr>
          <a:xfrm>
            <a:off x="2476500" y="771953"/>
            <a:ext cx="7239000" cy="3693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IN" sz="1800">
                <a:solidFill>
                  <a:schemeClr val="lt1"/>
                </a:solidFill>
                <a:latin typeface="Helvetica Neue"/>
                <a:ea typeface="Helvetica Neue"/>
                <a:cs typeface="Helvetica Neue"/>
                <a:sym typeface="Helvetica Neue"/>
              </a:rPr>
              <a:t>(Frontend, Database, Backend, Key Validations, Functionalities Etc.)</a:t>
            </a:r>
            <a:endParaRPr sz="1800">
              <a:solidFill>
                <a:schemeClr val="lt1"/>
              </a:solidFill>
              <a:latin typeface="Helvetica Neue"/>
              <a:ea typeface="Helvetica Neue"/>
              <a:cs typeface="Helvetica Neue"/>
              <a:sym typeface="Helvetica Neue"/>
            </a:endParaRPr>
          </a:p>
        </p:txBody>
      </p:sp>
      <p:sp>
        <p:nvSpPr>
          <p:cNvPr id="270" name="Google Shape;270;g22a199e507f_0_77"/>
          <p:cNvSpPr txBox="1"/>
          <p:nvPr/>
        </p:nvSpPr>
        <p:spPr>
          <a:xfrm>
            <a:off x="4696350" y="1428075"/>
            <a:ext cx="27975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b="1" sz="2000">
              <a:latin typeface="Calibri"/>
              <a:ea typeface="Calibri"/>
              <a:cs typeface="Calibri"/>
              <a:sym typeface="Calibri"/>
            </a:endParaRPr>
          </a:p>
        </p:txBody>
      </p:sp>
      <p:sp>
        <p:nvSpPr>
          <p:cNvPr id="271" name="Google Shape;271;g22a199e507f_0_77"/>
          <p:cNvSpPr txBox="1"/>
          <p:nvPr/>
        </p:nvSpPr>
        <p:spPr>
          <a:xfrm>
            <a:off x="4696350" y="1428075"/>
            <a:ext cx="27975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IN" sz="2000">
                <a:latin typeface="Calibri"/>
                <a:ea typeface="Calibri"/>
                <a:cs typeface="Calibri"/>
                <a:sym typeface="Calibri"/>
              </a:rPr>
              <a:t>Property List [admin]</a:t>
            </a:r>
            <a:endParaRPr b="1" sz="2000">
              <a:latin typeface="Calibri"/>
              <a:ea typeface="Calibri"/>
              <a:cs typeface="Calibri"/>
              <a:sym typeface="Calibri"/>
            </a:endParaRPr>
          </a:p>
        </p:txBody>
      </p:sp>
      <p:pic>
        <p:nvPicPr>
          <p:cNvPr id="272" name="Google Shape;272;g22a199e507f_0_77"/>
          <p:cNvPicPr preferRelativeResize="0"/>
          <p:nvPr/>
        </p:nvPicPr>
        <p:blipFill>
          <a:blip r:embed="rId3">
            <a:alphaModFix/>
          </a:blip>
          <a:stretch>
            <a:fillRect/>
          </a:stretch>
        </p:blipFill>
        <p:spPr>
          <a:xfrm>
            <a:off x="1400463" y="1874300"/>
            <a:ext cx="9391071" cy="463252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g22a199e507f_0_95"/>
          <p:cNvSpPr txBox="1"/>
          <p:nvPr/>
        </p:nvSpPr>
        <p:spPr>
          <a:xfrm>
            <a:off x="2474696" y="343971"/>
            <a:ext cx="7240800" cy="4617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IN" sz="2400">
                <a:solidFill>
                  <a:schemeClr val="lt1"/>
                </a:solidFill>
                <a:latin typeface="Helvetica Neue"/>
                <a:ea typeface="Helvetica Neue"/>
                <a:cs typeface="Helvetica Neue"/>
                <a:sym typeface="Helvetica Neue"/>
              </a:rPr>
              <a:t>Important areas of the Project with screenshots</a:t>
            </a:r>
            <a:endParaRPr b="1" sz="2400">
              <a:solidFill>
                <a:schemeClr val="lt1"/>
              </a:solidFill>
              <a:latin typeface="Helvetica Neue"/>
              <a:ea typeface="Helvetica Neue"/>
              <a:cs typeface="Helvetica Neue"/>
              <a:sym typeface="Helvetica Neue"/>
            </a:endParaRPr>
          </a:p>
        </p:txBody>
      </p:sp>
      <p:sp>
        <p:nvSpPr>
          <p:cNvPr id="278" name="Google Shape;278;g22a199e507f_0_95"/>
          <p:cNvSpPr txBox="1"/>
          <p:nvPr/>
        </p:nvSpPr>
        <p:spPr>
          <a:xfrm>
            <a:off x="2476500" y="771953"/>
            <a:ext cx="7239000" cy="3693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IN" sz="1800">
                <a:solidFill>
                  <a:schemeClr val="lt1"/>
                </a:solidFill>
                <a:latin typeface="Helvetica Neue"/>
                <a:ea typeface="Helvetica Neue"/>
                <a:cs typeface="Helvetica Neue"/>
                <a:sym typeface="Helvetica Neue"/>
              </a:rPr>
              <a:t>(Frontend, Database, Backend, Key Validations, Functionalities Etc.)</a:t>
            </a:r>
            <a:endParaRPr sz="1800">
              <a:solidFill>
                <a:schemeClr val="lt1"/>
              </a:solidFill>
              <a:latin typeface="Helvetica Neue"/>
              <a:ea typeface="Helvetica Neue"/>
              <a:cs typeface="Helvetica Neue"/>
              <a:sym typeface="Helvetica Neue"/>
            </a:endParaRPr>
          </a:p>
        </p:txBody>
      </p:sp>
      <p:sp>
        <p:nvSpPr>
          <p:cNvPr id="279" name="Google Shape;279;g22a199e507f_0_95"/>
          <p:cNvSpPr txBox="1"/>
          <p:nvPr/>
        </p:nvSpPr>
        <p:spPr>
          <a:xfrm>
            <a:off x="4696350" y="1428075"/>
            <a:ext cx="27975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b="1" sz="2000">
              <a:latin typeface="Calibri"/>
              <a:ea typeface="Calibri"/>
              <a:cs typeface="Calibri"/>
              <a:sym typeface="Calibri"/>
            </a:endParaRPr>
          </a:p>
        </p:txBody>
      </p:sp>
      <p:sp>
        <p:nvSpPr>
          <p:cNvPr id="280" name="Google Shape;280;g22a199e507f_0_95"/>
          <p:cNvSpPr txBox="1"/>
          <p:nvPr/>
        </p:nvSpPr>
        <p:spPr>
          <a:xfrm>
            <a:off x="4696350" y="1428075"/>
            <a:ext cx="27975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IN" sz="2000">
                <a:latin typeface="Calibri"/>
                <a:ea typeface="Calibri"/>
                <a:cs typeface="Calibri"/>
                <a:sym typeface="Calibri"/>
              </a:rPr>
              <a:t>User List [Admin]</a:t>
            </a:r>
            <a:endParaRPr b="1" sz="2000">
              <a:latin typeface="Calibri"/>
              <a:ea typeface="Calibri"/>
              <a:cs typeface="Calibri"/>
              <a:sym typeface="Calibri"/>
            </a:endParaRPr>
          </a:p>
        </p:txBody>
      </p:sp>
      <p:pic>
        <p:nvPicPr>
          <p:cNvPr id="281" name="Google Shape;281;g22a199e507f_0_95"/>
          <p:cNvPicPr preferRelativeResize="0"/>
          <p:nvPr/>
        </p:nvPicPr>
        <p:blipFill>
          <a:blip r:embed="rId3">
            <a:alphaModFix/>
          </a:blip>
          <a:stretch>
            <a:fillRect/>
          </a:stretch>
        </p:blipFill>
        <p:spPr>
          <a:xfrm>
            <a:off x="1207238" y="1920675"/>
            <a:ext cx="9775723" cy="463252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g228a6f54aba_0_0"/>
          <p:cNvSpPr txBox="1"/>
          <p:nvPr/>
        </p:nvSpPr>
        <p:spPr>
          <a:xfrm>
            <a:off x="4224229" y="372546"/>
            <a:ext cx="3741600" cy="4617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IN" sz="2400">
                <a:solidFill>
                  <a:schemeClr val="lt1"/>
                </a:solidFill>
                <a:latin typeface="Helvetica Neue"/>
                <a:ea typeface="Helvetica Neue"/>
                <a:cs typeface="Helvetica Neue"/>
                <a:sym typeface="Helvetica Neue"/>
              </a:rPr>
              <a:t>Personal</a:t>
            </a:r>
            <a:r>
              <a:rPr b="1" lang="en-IN" sz="2400">
                <a:solidFill>
                  <a:schemeClr val="lt1"/>
                </a:solidFill>
                <a:latin typeface="Helvetica Neue"/>
                <a:ea typeface="Helvetica Neue"/>
                <a:cs typeface="Helvetica Neue"/>
                <a:sym typeface="Helvetica Neue"/>
              </a:rPr>
              <a:t> </a:t>
            </a:r>
            <a:r>
              <a:rPr b="1" lang="en-IN" sz="2400">
                <a:solidFill>
                  <a:srgbClr val="D4EBD8"/>
                </a:solidFill>
                <a:latin typeface="Helvetica Neue"/>
                <a:ea typeface="Helvetica Neue"/>
                <a:cs typeface="Helvetica Neue"/>
                <a:sym typeface="Helvetica Neue"/>
              </a:rPr>
              <a:t>BACKGROUND</a:t>
            </a:r>
            <a:endParaRPr b="1" sz="2400">
              <a:solidFill>
                <a:srgbClr val="D4EBD8"/>
              </a:solidFill>
              <a:latin typeface="Helvetica Neue"/>
              <a:ea typeface="Helvetica Neue"/>
              <a:cs typeface="Helvetica Neue"/>
              <a:sym typeface="Helvetica Neue"/>
            </a:endParaRPr>
          </a:p>
        </p:txBody>
      </p:sp>
      <p:sp>
        <p:nvSpPr>
          <p:cNvPr id="80" name="Google Shape;80;g228a6f54aba_0_0"/>
          <p:cNvSpPr txBox="1"/>
          <p:nvPr/>
        </p:nvSpPr>
        <p:spPr>
          <a:xfrm>
            <a:off x="3079959" y="834211"/>
            <a:ext cx="6030300" cy="3693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IN" sz="1800">
                <a:solidFill>
                  <a:schemeClr val="lt1"/>
                </a:solidFill>
                <a:latin typeface="Helvetica Neue"/>
                <a:ea typeface="Helvetica Neue"/>
                <a:cs typeface="Helvetica Neue"/>
                <a:sym typeface="Helvetica Neue"/>
              </a:rPr>
              <a:t>(Name, Past Experience, Qualification, Career Summary)</a:t>
            </a:r>
            <a:endParaRPr sz="1800">
              <a:solidFill>
                <a:schemeClr val="lt1"/>
              </a:solidFill>
              <a:latin typeface="Helvetica Neue"/>
              <a:ea typeface="Helvetica Neue"/>
              <a:cs typeface="Helvetica Neue"/>
              <a:sym typeface="Helvetica Neue"/>
            </a:endParaRPr>
          </a:p>
        </p:txBody>
      </p:sp>
      <p:sp>
        <p:nvSpPr>
          <p:cNvPr id="81" name="Google Shape;81;g228a6f54aba_0_0"/>
          <p:cNvSpPr txBox="1"/>
          <p:nvPr/>
        </p:nvSpPr>
        <p:spPr>
          <a:xfrm>
            <a:off x="507206" y="2036897"/>
            <a:ext cx="100710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IN" sz="1800">
                <a:solidFill>
                  <a:srgbClr val="15102C"/>
                </a:solidFill>
                <a:latin typeface="Helvetica Neue"/>
                <a:ea typeface="Helvetica Neue"/>
                <a:cs typeface="Helvetica Neue"/>
                <a:sym typeface="Helvetica Neue"/>
              </a:rPr>
              <a:t>Name : Mark Kim Eduard Blas</a:t>
            </a:r>
            <a:endParaRPr b="1" sz="1800">
              <a:solidFill>
                <a:srgbClr val="15102C"/>
              </a:solidFill>
              <a:latin typeface="Calibri"/>
              <a:ea typeface="Calibri"/>
              <a:cs typeface="Calibri"/>
              <a:sym typeface="Calibri"/>
            </a:endParaRPr>
          </a:p>
        </p:txBody>
      </p:sp>
      <p:sp>
        <p:nvSpPr>
          <p:cNvPr id="82" name="Google Shape;82;g228a6f54aba_0_0"/>
          <p:cNvSpPr txBox="1"/>
          <p:nvPr/>
        </p:nvSpPr>
        <p:spPr>
          <a:xfrm>
            <a:off x="507206" y="2955842"/>
            <a:ext cx="100710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IN" sz="1800">
                <a:solidFill>
                  <a:srgbClr val="15102C"/>
                </a:solidFill>
                <a:latin typeface="Helvetica Neue"/>
                <a:ea typeface="Helvetica Neue"/>
                <a:cs typeface="Helvetica Neue"/>
                <a:sym typeface="Helvetica Neue"/>
              </a:rPr>
              <a:t>Past Experience : Internship on HPL Gamedesign Corporation </a:t>
            </a:r>
            <a:endParaRPr b="1" sz="1800">
              <a:solidFill>
                <a:srgbClr val="15102C"/>
              </a:solidFill>
              <a:latin typeface="Calibri"/>
              <a:ea typeface="Calibri"/>
              <a:cs typeface="Calibri"/>
              <a:sym typeface="Calibri"/>
            </a:endParaRPr>
          </a:p>
        </p:txBody>
      </p:sp>
      <p:sp>
        <p:nvSpPr>
          <p:cNvPr id="83" name="Google Shape;83;g228a6f54aba_0_0"/>
          <p:cNvSpPr txBox="1"/>
          <p:nvPr/>
        </p:nvSpPr>
        <p:spPr>
          <a:xfrm>
            <a:off x="507206" y="3874787"/>
            <a:ext cx="100710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IN" sz="1800">
                <a:solidFill>
                  <a:srgbClr val="15102C"/>
                </a:solidFill>
                <a:latin typeface="Helvetica Neue"/>
                <a:ea typeface="Helvetica Neue"/>
                <a:cs typeface="Helvetica Neue"/>
                <a:sym typeface="Helvetica Neue"/>
              </a:rPr>
              <a:t>Qualification : Full Stack .Net Developer</a:t>
            </a:r>
            <a:endParaRPr b="1" sz="1800">
              <a:solidFill>
                <a:srgbClr val="15102C"/>
              </a:solidFill>
              <a:latin typeface="Calibri"/>
              <a:ea typeface="Calibri"/>
              <a:cs typeface="Calibri"/>
              <a:sym typeface="Calibri"/>
            </a:endParaRPr>
          </a:p>
        </p:txBody>
      </p:sp>
      <p:sp>
        <p:nvSpPr>
          <p:cNvPr id="84" name="Google Shape;84;g228a6f54aba_0_0"/>
          <p:cNvSpPr txBox="1"/>
          <p:nvPr/>
        </p:nvSpPr>
        <p:spPr>
          <a:xfrm>
            <a:off x="507206" y="5077507"/>
            <a:ext cx="10071000" cy="9234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IN" sz="1800">
                <a:solidFill>
                  <a:srgbClr val="15102C"/>
                </a:solidFill>
                <a:latin typeface="Helvetica Neue"/>
                <a:ea typeface="Helvetica Neue"/>
                <a:cs typeface="Helvetica Neue"/>
                <a:sym typeface="Helvetica Neue"/>
              </a:rPr>
              <a:t>Career Summary : an aspiring Full Stack .Net Developer that showcase my skills and knowledge to develop web applications using HTML, CSS, C#, Asp.Net MVC, Web API, MsSQL.</a:t>
            </a:r>
            <a:endParaRPr b="1" sz="1800">
              <a:solidFill>
                <a:srgbClr val="15102C"/>
              </a:solidFill>
              <a:latin typeface="Calibri"/>
              <a:ea typeface="Calibri"/>
              <a:cs typeface="Calibri"/>
              <a:sym typeface="Calibri"/>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g2398488f5aa_0_20"/>
          <p:cNvSpPr txBox="1"/>
          <p:nvPr/>
        </p:nvSpPr>
        <p:spPr>
          <a:xfrm>
            <a:off x="2474696" y="343971"/>
            <a:ext cx="7240800" cy="4617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IN" sz="2400">
                <a:solidFill>
                  <a:schemeClr val="lt1"/>
                </a:solidFill>
                <a:latin typeface="Helvetica Neue"/>
                <a:ea typeface="Helvetica Neue"/>
                <a:cs typeface="Helvetica Neue"/>
                <a:sym typeface="Helvetica Neue"/>
              </a:rPr>
              <a:t>Important areas of the Project with screenshots</a:t>
            </a:r>
            <a:endParaRPr b="1" sz="2400">
              <a:solidFill>
                <a:schemeClr val="lt1"/>
              </a:solidFill>
              <a:latin typeface="Helvetica Neue"/>
              <a:ea typeface="Helvetica Neue"/>
              <a:cs typeface="Helvetica Neue"/>
              <a:sym typeface="Helvetica Neue"/>
            </a:endParaRPr>
          </a:p>
        </p:txBody>
      </p:sp>
      <p:sp>
        <p:nvSpPr>
          <p:cNvPr id="287" name="Google Shape;287;g2398488f5aa_0_20"/>
          <p:cNvSpPr txBox="1"/>
          <p:nvPr/>
        </p:nvSpPr>
        <p:spPr>
          <a:xfrm>
            <a:off x="2476500" y="771953"/>
            <a:ext cx="7239000" cy="3693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IN" sz="1800">
                <a:solidFill>
                  <a:schemeClr val="lt1"/>
                </a:solidFill>
                <a:latin typeface="Helvetica Neue"/>
                <a:ea typeface="Helvetica Neue"/>
                <a:cs typeface="Helvetica Neue"/>
                <a:sym typeface="Helvetica Neue"/>
              </a:rPr>
              <a:t>(Frontend, Database, Backend, Key Validations, Functionalities Etc.)</a:t>
            </a:r>
            <a:endParaRPr sz="1800">
              <a:solidFill>
                <a:schemeClr val="lt1"/>
              </a:solidFill>
              <a:latin typeface="Helvetica Neue"/>
              <a:ea typeface="Helvetica Neue"/>
              <a:cs typeface="Helvetica Neue"/>
              <a:sym typeface="Helvetica Neue"/>
            </a:endParaRPr>
          </a:p>
        </p:txBody>
      </p:sp>
      <p:sp>
        <p:nvSpPr>
          <p:cNvPr id="288" name="Google Shape;288;g2398488f5aa_0_20"/>
          <p:cNvSpPr txBox="1"/>
          <p:nvPr/>
        </p:nvSpPr>
        <p:spPr>
          <a:xfrm>
            <a:off x="4696350" y="1428075"/>
            <a:ext cx="27975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b="1" sz="2000">
              <a:latin typeface="Calibri"/>
              <a:ea typeface="Calibri"/>
              <a:cs typeface="Calibri"/>
              <a:sym typeface="Calibri"/>
            </a:endParaRPr>
          </a:p>
        </p:txBody>
      </p:sp>
      <p:sp>
        <p:nvSpPr>
          <p:cNvPr id="289" name="Google Shape;289;g2398488f5aa_0_20"/>
          <p:cNvSpPr txBox="1"/>
          <p:nvPr/>
        </p:nvSpPr>
        <p:spPr>
          <a:xfrm>
            <a:off x="4696350" y="1428075"/>
            <a:ext cx="27975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IN" sz="2000">
                <a:latin typeface="Calibri"/>
                <a:ea typeface="Calibri"/>
                <a:cs typeface="Calibri"/>
                <a:sym typeface="Calibri"/>
              </a:rPr>
              <a:t>Owner</a:t>
            </a:r>
            <a:r>
              <a:rPr b="1" lang="en-IN" sz="2000">
                <a:latin typeface="Calibri"/>
                <a:ea typeface="Calibri"/>
                <a:cs typeface="Calibri"/>
                <a:sym typeface="Calibri"/>
              </a:rPr>
              <a:t> List [admin]</a:t>
            </a:r>
            <a:endParaRPr b="1" sz="2000">
              <a:latin typeface="Calibri"/>
              <a:ea typeface="Calibri"/>
              <a:cs typeface="Calibri"/>
              <a:sym typeface="Calibri"/>
            </a:endParaRPr>
          </a:p>
        </p:txBody>
      </p:sp>
      <p:pic>
        <p:nvPicPr>
          <p:cNvPr id="290" name="Google Shape;290;g2398488f5aa_0_20"/>
          <p:cNvPicPr preferRelativeResize="0"/>
          <p:nvPr/>
        </p:nvPicPr>
        <p:blipFill>
          <a:blip r:embed="rId3">
            <a:alphaModFix/>
          </a:blip>
          <a:stretch>
            <a:fillRect/>
          </a:stretch>
        </p:blipFill>
        <p:spPr>
          <a:xfrm>
            <a:off x="152400" y="2073075"/>
            <a:ext cx="11887198" cy="434058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g2398488f5aa_0_11"/>
          <p:cNvSpPr txBox="1"/>
          <p:nvPr/>
        </p:nvSpPr>
        <p:spPr>
          <a:xfrm>
            <a:off x="2474696" y="343971"/>
            <a:ext cx="7240800" cy="4617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IN" sz="2400">
                <a:solidFill>
                  <a:schemeClr val="lt1"/>
                </a:solidFill>
                <a:latin typeface="Helvetica Neue"/>
                <a:ea typeface="Helvetica Neue"/>
                <a:cs typeface="Helvetica Neue"/>
                <a:sym typeface="Helvetica Neue"/>
              </a:rPr>
              <a:t>Important areas of the Project with screenshots</a:t>
            </a:r>
            <a:endParaRPr b="1" sz="2400">
              <a:solidFill>
                <a:schemeClr val="lt1"/>
              </a:solidFill>
              <a:latin typeface="Helvetica Neue"/>
              <a:ea typeface="Helvetica Neue"/>
              <a:cs typeface="Helvetica Neue"/>
              <a:sym typeface="Helvetica Neue"/>
            </a:endParaRPr>
          </a:p>
        </p:txBody>
      </p:sp>
      <p:sp>
        <p:nvSpPr>
          <p:cNvPr id="296" name="Google Shape;296;g2398488f5aa_0_11"/>
          <p:cNvSpPr txBox="1"/>
          <p:nvPr/>
        </p:nvSpPr>
        <p:spPr>
          <a:xfrm>
            <a:off x="2476500" y="771953"/>
            <a:ext cx="7239000" cy="3693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IN" sz="1800">
                <a:solidFill>
                  <a:schemeClr val="lt1"/>
                </a:solidFill>
                <a:latin typeface="Helvetica Neue"/>
                <a:ea typeface="Helvetica Neue"/>
                <a:cs typeface="Helvetica Neue"/>
                <a:sym typeface="Helvetica Neue"/>
              </a:rPr>
              <a:t>(Frontend, Database, Backend, Key Validations, Functionalities Etc.)</a:t>
            </a:r>
            <a:endParaRPr sz="1800">
              <a:solidFill>
                <a:schemeClr val="lt1"/>
              </a:solidFill>
              <a:latin typeface="Helvetica Neue"/>
              <a:ea typeface="Helvetica Neue"/>
              <a:cs typeface="Helvetica Neue"/>
              <a:sym typeface="Helvetica Neue"/>
            </a:endParaRPr>
          </a:p>
        </p:txBody>
      </p:sp>
      <p:sp>
        <p:nvSpPr>
          <p:cNvPr id="297" name="Google Shape;297;g2398488f5aa_0_11"/>
          <p:cNvSpPr txBox="1"/>
          <p:nvPr/>
        </p:nvSpPr>
        <p:spPr>
          <a:xfrm>
            <a:off x="4696350" y="1428075"/>
            <a:ext cx="27975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b="1" sz="2000">
              <a:latin typeface="Calibri"/>
              <a:ea typeface="Calibri"/>
              <a:cs typeface="Calibri"/>
              <a:sym typeface="Calibri"/>
            </a:endParaRPr>
          </a:p>
        </p:txBody>
      </p:sp>
      <p:sp>
        <p:nvSpPr>
          <p:cNvPr id="298" name="Google Shape;298;g2398488f5aa_0_11"/>
          <p:cNvSpPr txBox="1"/>
          <p:nvPr/>
        </p:nvSpPr>
        <p:spPr>
          <a:xfrm>
            <a:off x="4696350" y="1428075"/>
            <a:ext cx="27975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IN" sz="2000">
                <a:latin typeface="Calibri"/>
                <a:ea typeface="Calibri"/>
                <a:cs typeface="Calibri"/>
                <a:sym typeface="Calibri"/>
              </a:rPr>
              <a:t>Client</a:t>
            </a:r>
            <a:r>
              <a:rPr b="1" lang="en-IN" sz="2000">
                <a:latin typeface="Calibri"/>
                <a:ea typeface="Calibri"/>
                <a:cs typeface="Calibri"/>
                <a:sym typeface="Calibri"/>
              </a:rPr>
              <a:t> List [Admin]</a:t>
            </a:r>
            <a:endParaRPr b="1" sz="2000">
              <a:latin typeface="Calibri"/>
              <a:ea typeface="Calibri"/>
              <a:cs typeface="Calibri"/>
              <a:sym typeface="Calibri"/>
            </a:endParaRPr>
          </a:p>
        </p:txBody>
      </p:sp>
      <p:pic>
        <p:nvPicPr>
          <p:cNvPr id="299" name="Google Shape;299;g2398488f5aa_0_11"/>
          <p:cNvPicPr preferRelativeResize="0"/>
          <p:nvPr/>
        </p:nvPicPr>
        <p:blipFill>
          <a:blip r:embed="rId3">
            <a:alphaModFix/>
          </a:blip>
          <a:stretch>
            <a:fillRect/>
          </a:stretch>
        </p:blipFill>
        <p:spPr>
          <a:xfrm>
            <a:off x="152400" y="1920675"/>
            <a:ext cx="11887200" cy="4487766"/>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g22a199e507f_0_104"/>
          <p:cNvSpPr txBox="1"/>
          <p:nvPr/>
        </p:nvSpPr>
        <p:spPr>
          <a:xfrm>
            <a:off x="2474696" y="343971"/>
            <a:ext cx="7240800" cy="4617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IN" sz="2400">
                <a:solidFill>
                  <a:schemeClr val="lt1"/>
                </a:solidFill>
                <a:latin typeface="Helvetica Neue"/>
                <a:ea typeface="Helvetica Neue"/>
                <a:cs typeface="Helvetica Neue"/>
                <a:sym typeface="Helvetica Neue"/>
              </a:rPr>
              <a:t>Important areas of the Project with screenshots</a:t>
            </a:r>
            <a:endParaRPr b="1" sz="2400">
              <a:solidFill>
                <a:schemeClr val="lt1"/>
              </a:solidFill>
              <a:latin typeface="Helvetica Neue"/>
              <a:ea typeface="Helvetica Neue"/>
              <a:cs typeface="Helvetica Neue"/>
              <a:sym typeface="Helvetica Neue"/>
            </a:endParaRPr>
          </a:p>
        </p:txBody>
      </p:sp>
      <p:sp>
        <p:nvSpPr>
          <p:cNvPr id="305" name="Google Shape;305;g22a199e507f_0_104"/>
          <p:cNvSpPr txBox="1"/>
          <p:nvPr/>
        </p:nvSpPr>
        <p:spPr>
          <a:xfrm>
            <a:off x="2476500" y="771953"/>
            <a:ext cx="7239000" cy="3693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IN" sz="1800">
                <a:solidFill>
                  <a:schemeClr val="lt1"/>
                </a:solidFill>
                <a:latin typeface="Helvetica Neue"/>
                <a:ea typeface="Helvetica Neue"/>
                <a:cs typeface="Helvetica Neue"/>
                <a:sym typeface="Helvetica Neue"/>
              </a:rPr>
              <a:t>(Frontend, Database, Backend, Key Validations, Functionalities Etc.)</a:t>
            </a:r>
            <a:endParaRPr sz="1800">
              <a:solidFill>
                <a:schemeClr val="lt1"/>
              </a:solidFill>
              <a:latin typeface="Helvetica Neue"/>
              <a:ea typeface="Helvetica Neue"/>
              <a:cs typeface="Helvetica Neue"/>
              <a:sym typeface="Helvetica Neue"/>
            </a:endParaRPr>
          </a:p>
        </p:txBody>
      </p:sp>
      <p:sp>
        <p:nvSpPr>
          <p:cNvPr id="306" name="Google Shape;306;g22a199e507f_0_104"/>
          <p:cNvSpPr txBox="1"/>
          <p:nvPr/>
        </p:nvSpPr>
        <p:spPr>
          <a:xfrm>
            <a:off x="4696350" y="1428075"/>
            <a:ext cx="27975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b="1" sz="2000">
              <a:latin typeface="Calibri"/>
              <a:ea typeface="Calibri"/>
              <a:cs typeface="Calibri"/>
              <a:sym typeface="Calibri"/>
            </a:endParaRPr>
          </a:p>
        </p:txBody>
      </p:sp>
      <p:sp>
        <p:nvSpPr>
          <p:cNvPr id="307" name="Google Shape;307;g22a199e507f_0_104"/>
          <p:cNvSpPr txBox="1"/>
          <p:nvPr/>
        </p:nvSpPr>
        <p:spPr>
          <a:xfrm>
            <a:off x="4696350" y="1428075"/>
            <a:ext cx="27975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IN" sz="2000">
                <a:latin typeface="Calibri"/>
                <a:ea typeface="Calibri"/>
                <a:cs typeface="Calibri"/>
                <a:sym typeface="Calibri"/>
              </a:rPr>
              <a:t>Admin Profile</a:t>
            </a:r>
            <a:endParaRPr b="1" sz="2000">
              <a:latin typeface="Calibri"/>
              <a:ea typeface="Calibri"/>
              <a:cs typeface="Calibri"/>
              <a:sym typeface="Calibri"/>
            </a:endParaRPr>
          </a:p>
        </p:txBody>
      </p:sp>
      <p:pic>
        <p:nvPicPr>
          <p:cNvPr id="308" name="Google Shape;308;g22a199e507f_0_104"/>
          <p:cNvPicPr preferRelativeResize="0"/>
          <p:nvPr/>
        </p:nvPicPr>
        <p:blipFill>
          <a:blip r:embed="rId3">
            <a:alphaModFix/>
          </a:blip>
          <a:stretch>
            <a:fillRect/>
          </a:stretch>
        </p:blipFill>
        <p:spPr>
          <a:xfrm>
            <a:off x="894125" y="1854400"/>
            <a:ext cx="10403738" cy="4632524"/>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g22a199e507f_0_113"/>
          <p:cNvSpPr txBox="1"/>
          <p:nvPr/>
        </p:nvSpPr>
        <p:spPr>
          <a:xfrm>
            <a:off x="2474696" y="343971"/>
            <a:ext cx="7240800" cy="4617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IN" sz="2400">
                <a:solidFill>
                  <a:schemeClr val="lt1"/>
                </a:solidFill>
                <a:latin typeface="Helvetica Neue"/>
                <a:ea typeface="Helvetica Neue"/>
                <a:cs typeface="Helvetica Neue"/>
                <a:sym typeface="Helvetica Neue"/>
              </a:rPr>
              <a:t>Important areas of the Project with screenshots</a:t>
            </a:r>
            <a:endParaRPr b="1" sz="2400">
              <a:solidFill>
                <a:schemeClr val="lt1"/>
              </a:solidFill>
              <a:latin typeface="Helvetica Neue"/>
              <a:ea typeface="Helvetica Neue"/>
              <a:cs typeface="Helvetica Neue"/>
              <a:sym typeface="Helvetica Neue"/>
            </a:endParaRPr>
          </a:p>
        </p:txBody>
      </p:sp>
      <p:sp>
        <p:nvSpPr>
          <p:cNvPr id="314" name="Google Shape;314;g22a199e507f_0_113"/>
          <p:cNvSpPr txBox="1"/>
          <p:nvPr/>
        </p:nvSpPr>
        <p:spPr>
          <a:xfrm>
            <a:off x="2476500" y="771953"/>
            <a:ext cx="7239000" cy="3693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IN" sz="1800">
                <a:solidFill>
                  <a:schemeClr val="lt1"/>
                </a:solidFill>
                <a:latin typeface="Helvetica Neue"/>
                <a:ea typeface="Helvetica Neue"/>
                <a:cs typeface="Helvetica Neue"/>
                <a:sym typeface="Helvetica Neue"/>
              </a:rPr>
              <a:t>(Frontend, Database, Backend, Key Validations, Functionalities Etc.)</a:t>
            </a:r>
            <a:endParaRPr sz="1800">
              <a:solidFill>
                <a:schemeClr val="lt1"/>
              </a:solidFill>
              <a:latin typeface="Helvetica Neue"/>
              <a:ea typeface="Helvetica Neue"/>
              <a:cs typeface="Helvetica Neue"/>
              <a:sym typeface="Helvetica Neue"/>
            </a:endParaRPr>
          </a:p>
        </p:txBody>
      </p:sp>
      <p:sp>
        <p:nvSpPr>
          <p:cNvPr id="315" name="Google Shape;315;g22a199e507f_0_113"/>
          <p:cNvSpPr txBox="1"/>
          <p:nvPr/>
        </p:nvSpPr>
        <p:spPr>
          <a:xfrm>
            <a:off x="4696350" y="1428075"/>
            <a:ext cx="27975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b="1" sz="2000">
              <a:latin typeface="Calibri"/>
              <a:ea typeface="Calibri"/>
              <a:cs typeface="Calibri"/>
              <a:sym typeface="Calibri"/>
            </a:endParaRPr>
          </a:p>
        </p:txBody>
      </p:sp>
      <p:sp>
        <p:nvSpPr>
          <p:cNvPr id="316" name="Google Shape;316;g22a199e507f_0_113"/>
          <p:cNvSpPr txBox="1"/>
          <p:nvPr/>
        </p:nvSpPr>
        <p:spPr>
          <a:xfrm>
            <a:off x="4696350" y="1428075"/>
            <a:ext cx="27975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IN" sz="2000">
                <a:latin typeface="Calibri"/>
                <a:ea typeface="Calibri"/>
                <a:cs typeface="Calibri"/>
                <a:sym typeface="Calibri"/>
              </a:rPr>
              <a:t>Property Categories [Admin]</a:t>
            </a:r>
            <a:endParaRPr b="1" sz="2000">
              <a:latin typeface="Calibri"/>
              <a:ea typeface="Calibri"/>
              <a:cs typeface="Calibri"/>
              <a:sym typeface="Calibri"/>
            </a:endParaRPr>
          </a:p>
        </p:txBody>
      </p:sp>
      <p:pic>
        <p:nvPicPr>
          <p:cNvPr id="317" name="Google Shape;317;g22a199e507f_0_113"/>
          <p:cNvPicPr preferRelativeResize="0"/>
          <p:nvPr/>
        </p:nvPicPr>
        <p:blipFill>
          <a:blip r:embed="rId3">
            <a:alphaModFix/>
          </a:blip>
          <a:stretch>
            <a:fillRect/>
          </a:stretch>
        </p:blipFill>
        <p:spPr>
          <a:xfrm>
            <a:off x="196225" y="1871725"/>
            <a:ext cx="11797751" cy="4629649"/>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g2398488f5aa_0_34"/>
          <p:cNvSpPr txBox="1"/>
          <p:nvPr/>
        </p:nvSpPr>
        <p:spPr>
          <a:xfrm>
            <a:off x="2474696" y="343971"/>
            <a:ext cx="7240800" cy="4617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IN" sz="2400">
                <a:solidFill>
                  <a:schemeClr val="lt1"/>
                </a:solidFill>
                <a:latin typeface="Helvetica Neue"/>
                <a:ea typeface="Helvetica Neue"/>
                <a:cs typeface="Helvetica Neue"/>
                <a:sym typeface="Helvetica Neue"/>
              </a:rPr>
              <a:t>Important areas of the Project with screenshots</a:t>
            </a:r>
            <a:endParaRPr b="1" sz="2400">
              <a:solidFill>
                <a:schemeClr val="lt1"/>
              </a:solidFill>
              <a:latin typeface="Helvetica Neue"/>
              <a:ea typeface="Helvetica Neue"/>
              <a:cs typeface="Helvetica Neue"/>
              <a:sym typeface="Helvetica Neue"/>
            </a:endParaRPr>
          </a:p>
        </p:txBody>
      </p:sp>
      <p:sp>
        <p:nvSpPr>
          <p:cNvPr id="323" name="Google Shape;323;g2398488f5aa_0_34"/>
          <p:cNvSpPr txBox="1"/>
          <p:nvPr/>
        </p:nvSpPr>
        <p:spPr>
          <a:xfrm>
            <a:off x="2476500" y="771953"/>
            <a:ext cx="7239000" cy="3693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IN" sz="1800">
                <a:solidFill>
                  <a:schemeClr val="lt1"/>
                </a:solidFill>
                <a:latin typeface="Helvetica Neue"/>
                <a:ea typeface="Helvetica Neue"/>
                <a:cs typeface="Helvetica Neue"/>
                <a:sym typeface="Helvetica Neue"/>
              </a:rPr>
              <a:t>(Frontend, Database, Backend, Key Validations, Functionalities Etc.)</a:t>
            </a:r>
            <a:endParaRPr sz="1800">
              <a:solidFill>
                <a:schemeClr val="lt1"/>
              </a:solidFill>
              <a:latin typeface="Helvetica Neue"/>
              <a:ea typeface="Helvetica Neue"/>
              <a:cs typeface="Helvetica Neue"/>
              <a:sym typeface="Helvetica Neue"/>
            </a:endParaRPr>
          </a:p>
        </p:txBody>
      </p:sp>
      <p:sp>
        <p:nvSpPr>
          <p:cNvPr id="324" name="Google Shape;324;g2398488f5aa_0_34"/>
          <p:cNvSpPr txBox="1"/>
          <p:nvPr/>
        </p:nvSpPr>
        <p:spPr>
          <a:xfrm>
            <a:off x="4696350" y="1428075"/>
            <a:ext cx="27975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b="1" sz="2000">
              <a:latin typeface="Calibri"/>
              <a:ea typeface="Calibri"/>
              <a:cs typeface="Calibri"/>
              <a:sym typeface="Calibri"/>
            </a:endParaRPr>
          </a:p>
        </p:txBody>
      </p:sp>
      <p:sp>
        <p:nvSpPr>
          <p:cNvPr id="325" name="Google Shape;325;g2398488f5aa_0_34"/>
          <p:cNvSpPr txBox="1"/>
          <p:nvPr/>
        </p:nvSpPr>
        <p:spPr>
          <a:xfrm>
            <a:off x="4696350" y="1428075"/>
            <a:ext cx="27975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IN" sz="2000">
                <a:latin typeface="Calibri"/>
                <a:ea typeface="Calibri"/>
                <a:cs typeface="Calibri"/>
                <a:sym typeface="Calibri"/>
              </a:rPr>
              <a:t>All Roles</a:t>
            </a:r>
            <a:r>
              <a:rPr b="1" lang="en-IN" sz="2000">
                <a:latin typeface="Calibri"/>
                <a:ea typeface="Calibri"/>
                <a:cs typeface="Calibri"/>
                <a:sym typeface="Calibri"/>
              </a:rPr>
              <a:t> [Admin]</a:t>
            </a:r>
            <a:endParaRPr b="1" sz="2000">
              <a:latin typeface="Calibri"/>
              <a:ea typeface="Calibri"/>
              <a:cs typeface="Calibri"/>
              <a:sym typeface="Calibri"/>
            </a:endParaRPr>
          </a:p>
        </p:txBody>
      </p:sp>
      <p:pic>
        <p:nvPicPr>
          <p:cNvPr id="326" name="Google Shape;326;g2398488f5aa_0_34"/>
          <p:cNvPicPr preferRelativeResize="0"/>
          <p:nvPr/>
        </p:nvPicPr>
        <p:blipFill>
          <a:blip r:embed="rId3">
            <a:alphaModFix/>
          </a:blip>
          <a:stretch>
            <a:fillRect/>
          </a:stretch>
        </p:blipFill>
        <p:spPr>
          <a:xfrm>
            <a:off x="152400" y="2073075"/>
            <a:ext cx="11887197" cy="3903069"/>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g2398488f5aa_0_43"/>
          <p:cNvSpPr txBox="1"/>
          <p:nvPr/>
        </p:nvSpPr>
        <p:spPr>
          <a:xfrm>
            <a:off x="2474696" y="343971"/>
            <a:ext cx="7240800" cy="4617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IN" sz="2400">
                <a:solidFill>
                  <a:schemeClr val="lt1"/>
                </a:solidFill>
                <a:latin typeface="Helvetica Neue"/>
                <a:ea typeface="Helvetica Neue"/>
                <a:cs typeface="Helvetica Neue"/>
                <a:sym typeface="Helvetica Neue"/>
              </a:rPr>
              <a:t>Important areas of the Project with screenshots</a:t>
            </a:r>
            <a:endParaRPr b="1" sz="2400">
              <a:solidFill>
                <a:schemeClr val="lt1"/>
              </a:solidFill>
              <a:latin typeface="Helvetica Neue"/>
              <a:ea typeface="Helvetica Neue"/>
              <a:cs typeface="Helvetica Neue"/>
              <a:sym typeface="Helvetica Neue"/>
            </a:endParaRPr>
          </a:p>
        </p:txBody>
      </p:sp>
      <p:sp>
        <p:nvSpPr>
          <p:cNvPr id="332" name="Google Shape;332;g2398488f5aa_0_43"/>
          <p:cNvSpPr txBox="1"/>
          <p:nvPr/>
        </p:nvSpPr>
        <p:spPr>
          <a:xfrm>
            <a:off x="2476500" y="771953"/>
            <a:ext cx="7239000" cy="3693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IN" sz="1800">
                <a:solidFill>
                  <a:schemeClr val="lt1"/>
                </a:solidFill>
                <a:latin typeface="Helvetica Neue"/>
                <a:ea typeface="Helvetica Neue"/>
                <a:cs typeface="Helvetica Neue"/>
                <a:sym typeface="Helvetica Neue"/>
              </a:rPr>
              <a:t>(Frontend, Database, Backend, Key Validations, Functionalities Etc.)</a:t>
            </a:r>
            <a:endParaRPr sz="1800">
              <a:solidFill>
                <a:schemeClr val="lt1"/>
              </a:solidFill>
              <a:latin typeface="Helvetica Neue"/>
              <a:ea typeface="Helvetica Neue"/>
              <a:cs typeface="Helvetica Neue"/>
              <a:sym typeface="Helvetica Neue"/>
            </a:endParaRPr>
          </a:p>
        </p:txBody>
      </p:sp>
      <p:sp>
        <p:nvSpPr>
          <p:cNvPr id="333" name="Google Shape;333;g2398488f5aa_0_43"/>
          <p:cNvSpPr txBox="1"/>
          <p:nvPr/>
        </p:nvSpPr>
        <p:spPr>
          <a:xfrm>
            <a:off x="4696350" y="1428075"/>
            <a:ext cx="27975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b="1" sz="2000">
              <a:latin typeface="Calibri"/>
              <a:ea typeface="Calibri"/>
              <a:cs typeface="Calibri"/>
              <a:sym typeface="Calibri"/>
            </a:endParaRPr>
          </a:p>
        </p:txBody>
      </p:sp>
      <p:sp>
        <p:nvSpPr>
          <p:cNvPr id="334" name="Google Shape;334;g2398488f5aa_0_43"/>
          <p:cNvSpPr txBox="1"/>
          <p:nvPr/>
        </p:nvSpPr>
        <p:spPr>
          <a:xfrm>
            <a:off x="4696350" y="1428075"/>
            <a:ext cx="27975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IN" sz="2000">
                <a:latin typeface="Calibri"/>
                <a:ea typeface="Calibri"/>
                <a:cs typeface="Calibri"/>
                <a:sym typeface="Calibri"/>
              </a:rPr>
              <a:t>Sale or Rent Categories</a:t>
            </a:r>
            <a:endParaRPr b="1" sz="2000">
              <a:latin typeface="Calibri"/>
              <a:ea typeface="Calibri"/>
              <a:cs typeface="Calibri"/>
              <a:sym typeface="Calibri"/>
            </a:endParaRPr>
          </a:p>
        </p:txBody>
      </p:sp>
      <p:pic>
        <p:nvPicPr>
          <p:cNvPr id="335" name="Google Shape;335;g2398488f5aa_0_43"/>
          <p:cNvPicPr preferRelativeResize="0"/>
          <p:nvPr/>
        </p:nvPicPr>
        <p:blipFill>
          <a:blip r:embed="rId3">
            <a:alphaModFix/>
          </a:blip>
          <a:stretch>
            <a:fillRect/>
          </a:stretch>
        </p:blipFill>
        <p:spPr>
          <a:xfrm>
            <a:off x="152400" y="2073075"/>
            <a:ext cx="11887198" cy="455729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11"/>
          <p:cNvSpPr txBox="1"/>
          <p:nvPr/>
        </p:nvSpPr>
        <p:spPr>
          <a:xfrm>
            <a:off x="2474696" y="343971"/>
            <a:ext cx="7240804"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IN" sz="2400">
                <a:solidFill>
                  <a:schemeClr val="lt1"/>
                </a:solidFill>
                <a:latin typeface="Helvetica Neue"/>
                <a:ea typeface="Helvetica Neue"/>
                <a:cs typeface="Helvetica Neue"/>
                <a:sym typeface="Helvetica Neue"/>
              </a:rPr>
              <a:t>Important areas of the Project with screenshots</a:t>
            </a:r>
            <a:endParaRPr b="1" sz="2400">
              <a:solidFill>
                <a:schemeClr val="lt1"/>
              </a:solidFill>
              <a:latin typeface="Helvetica Neue"/>
              <a:ea typeface="Helvetica Neue"/>
              <a:cs typeface="Helvetica Neue"/>
              <a:sym typeface="Helvetica Neue"/>
            </a:endParaRPr>
          </a:p>
        </p:txBody>
      </p:sp>
      <p:sp>
        <p:nvSpPr>
          <p:cNvPr id="341" name="Google Shape;341;p11"/>
          <p:cNvSpPr txBox="1"/>
          <p:nvPr/>
        </p:nvSpPr>
        <p:spPr>
          <a:xfrm>
            <a:off x="2476500" y="771953"/>
            <a:ext cx="7239000"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IN" sz="1800">
                <a:solidFill>
                  <a:schemeClr val="lt1"/>
                </a:solidFill>
                <a:latin typeface="Helvetica Neue"/>
                <a:ea typeface="Helvetica Neue"/>
                <a:cs typeface="Helvetica Neue"/>
                <a:sym typeface="Helvetica Neue"/>
              </a:rPr>
              <a:t>(Frontend, Database, Backend, Key Validations, Functionalities Etc.)</a:t>
            </a:r>
            <a:endParaRPr sz="1800">
              <a:solidFill>
                <a:schemeClr val="lt1"/>
              </a:solidFill>
              <a:latin typeface="Helvetica Neue"/>
              <a:ea typeface="Helvetica Neue"/>
              <a:cs typeface="Helvetica Neue"/>
              <a:sym typeface="Helvetica Neue"/>
            </a:endParaRPr>
          </a:p>
        </p:txBody>
      </p:sp>
      <p:sp>
        <p:nvSpPr>
          <p:cNvPr id="342" name="Google Shape;342;p11"/>
          <p:cNvSpPr txBox="1"/>
          <p:nvPr/>
        </p:nvSpPr>
        <p:spPr>
          <a:xfrm>
            <a:off x="-180750" y="1573875"/>
            <a:ext cx="19554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IN" sz="2400">
                <a:latin typeface="Calibri"/>
                <a:ea typeface="Calibri"/>
                <a:cs typeface="Calibri"/>
                <a:sym typeface="Calibri"/>
              </a:rPr>
              <a:t>ER Diagram</a:t>
            </a:r>
            <a:endParaRPr b="1" sz="2400">
              <a:latin typeface="Calibri"/>
              <a:ea typeface="Calibri"/>
              <a:cs typeface="Calibri"/>
              <a:sym typeface="Calibri"/>
            </a:endParaRPr>
          </a:p>
        </p:txBody>
      </p:sp>
      <p:pic>
        <p:nvPicPr>
          <p:cNvPr id="343" name="Google Shape;343;p11"/>
          <p:cNvPicPr preferRelativeResize="0"/>
          <p:nvPr/>
        </p:nvPicPr>
        <p:blipFill>
          <a:blip r:embed="rId3">
            <a:alphaModFix/>
          </a:blip>
          <a:stretch>
            <a:fillRect/>
          </a:stretch>
        </p:blipFill>
        <p:spPr>
          <a:xfrm>
            <a:off x="35988" y="-24925"/>
            <a:ext cx="12118224" cy="690785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g23a6a57643e_0_7"/>
          <p:cNvSpPr txBox="1"/>
          <p:nvPr/>
        </p:nvSpPr>
        <p:spPr>
          <a:xfrm>
            <a:off x="2990350" y="3475100"/>
            <a:ext cx="6435300" cy="723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IN" sz="3500">
                <a:latin typeface="Calibri"/>
                <a:ea typeface="Calibri"/>
                <a:cs typeface="Calibri"/>
                <a:sym typeface="Calibri"/>
              </a:rPr>
              <a:t>SYSTEM DEMO</a:t>
            </a:r>
            <a:endParaRPr b="1" sz="3500">
              <a:latin typeface="Calibri"/>
              <a:ea typeface="Calibri"/>
              <a:cs typeface="Calibri"/>
              <a:sym typeface="Calibri"/>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g22a199e507f_0_131"/>
          <p:cNvSpPr txBox="1"/>
          <p:nvPr/>
        </p:nvSpPr>
        <p:spPr>
          <a:xfrm>
            <a:off x="2474696" y="343971"/>
            <a:ext cx="7240800" cy="4617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t/>
            </a:r>
            <a:endParaRPr b="1" sz="2400">
              <a:solidFill>
                <a:schemeClr val="lt1"/>
              </a:solidFill>
              <a:latin typeface="Helvetica Neue"/>
              <a:ea typeface="Helvetica Neue"/>
              <a:cs typeface="Helvetica Neue"/>
              <a:sym typeface="Helvetica Neue"/>
            </a:endParaRPr>
          </a:p>
        </p:txBody>
      </p:sp>
      <p:sp>
        <p:nvSpPr>
          <p:cNvPr id="354" name="Google Shape;354;g22a199e507f_0_131"/>
          <p:cNvSpPr txBox="1"/>
          <p:nvPr/>
        </p:nvSpPr>
        <p:spPr>
          <a:xfrm>
            <a:off x="819150" y="1813850"/>
            <a:ext cx="10553700" cy="1708500"/>
          </a:xfrm>
          <a:prstGeom prst="rect">
            <a:avLst/>
          </a:prstGeom>
          <a:noFill/>
          <a:ln>
            <a:noFill/>
          </a:ln>
        </p:spPr>
        <p:txBody>
          <a:bodyPr anchorCtr="0" anchor="t" bIns="91425" lIns="91425" spcFirstLastPara="1" rIns="91425" wrap="square" tIns="91425">
            <a:spAutoFit/>
          </a:bodyPr>
          <a:lstStyle/>
          <a:p>
            <a:pPr indent="0" lvl="0" marL="457200" rtl="0" algn="l">
              <a:lnSpc>
                <a:spcPct val="115000"/>
              </a:lnSpc>
              <a:spcBef>
                <a:spcPts val="1200"/>
              </a:spcBef>
              <a:spcAft>
                <a:spcPts val="0"/>
              </a:spcAft>
              <a:buNone/>
            </a:pPr>
            <a:r>
              <a:rPr b="1" lang="en-IN" sz="2000">
                <a:solidFill>
                  <a:srgbClr val="252525"/>
                </a:solidFill>
              </a:rPr>
              <a:t>FUTURE ENHANCEMENTS:</a:t>
            </a:r>
            <a:endParaRPr b="1" sz="2000">
              <a:solidFill>
                <a:srgbClr val="252525"/>
              </a:solidFill>
            </a:endParaRPr>
          </a:p>
          <a:p>
            <a:pPr indent="-355600" lvl="0" marL="457200" rtl="0" algn="l">
              <a:lnSpc>
                <a:spcPct val="115000"/>
              </a:lnSpc>
              <a:spcBef>
                <a:spcPts val="1200"/>
              </a:spcBef>
              <a:spcAft>
                <a:spcPts val="0"/>
              </a:spcAft>
              <a:buSzPts val="2000"/>
              <a:buFont typeface="Calibri"/>
              <a:buChar char="●"/>
            </a:pPr>
            <a:r>
              <a:rPr b="1" lang="en-IN" sz="2000">
                <a:solidFill>
                  <a:srgbClr val="252525"/>
                </a:solidFill>
              </a:rPr>
              <a:t>Maps of all the properties</a:t>
            </a:r>
            <a:endParaRPr b="1" sz="2000">
              <a:solidFill>
                <a:srgbClr val="252525"/>
              </a:solidFill>
            </a:endParaRPr>
          </a:p>
          <a:p>
            <a:pPr indent="-355600" lvl="0" marL="457200" rtl="0" algn="l">
              <a:lnSpc>
                <a:spcPct val="115000"/>
              </a:lnSpc>
              <a:spcBef>
                <a:spcPts val="0"/>
              </a:spcBef>
              <a:spcAft>
                <a:spcPts val="0"/>
              </a:spcAft>
              <a:buClr>
                <a:srgbClr val="252525"/>
              </a:buClr>
              <a:buSzPts val="2000"/>
              <a:buChar char="●"/>
            </a:pPr>
            <a:r>
              <a:rPr b="1" lang="en-IN" sz="2000">
                <a:solidFill>
                  <a:srgbClr val="252525"/>
                </a:solidFill>
              </a:rPr>
              <a:t>Notification</a:t>
            </a:r>
            <a:endParaRPr b="1" sz="2000">
              <a:solidFill>
                <a:srgbClr val="252525"/>
              </a:solidFill>
            </a:endParaRPr>
          </a:p>
          <a:p>
            <a:pPr indent="-355600" lvl="0" marL="457200" rtl="0" algn="l">
              <a:lnSpc>
                <a:spcPct val="115000"/>
              </a:lnSpc>
              <a:spcBef>
                <a:spcPts val="0"/>
              </a:spcBef>
              <a:spcAft>
                <a:spcPts val="0"/>
              </a:spcAft>
              <a:buClr>
                <a:srgbClr val="252525"/>
              </a:buClr>
              <a:buSzPts val="2000"/>
              <a:buChar char="●"/>
            </a:pPr>
            <a:r>
              <a:rPr b="1" lang="en-IN" sz="2000">
                <a:solidFill>
                  <a:srgbClr val="252525"/>
                </a:solidFill>
              </a:rPr>
              <a:t>Pagination</a:t>
            </a:r>
            <a:endParaRPr b="1" sz="2000">
              <a:solidFill>
                <a:srgbClr val="252525"/>
              </a:solidFill>
            </a:endParaRPr>
          </a:p>
        </p:txBody>
      </p:sp>
      <p:sp>
        <p:nvSpPr>
          <p:cNvPr id="355" name="Google Shape;355;g22a199e507f_0_131"/>
          <p:cNvSpPr txBox="1"/>
          <p:nvPr/>
        </p:nvSpPr>
        <p:spPr>
          <a:xfrm>
            <a:off x="1006800" y="3758925"/>
            <a:ext cx="10553700" cy="1000500"/>
          </a:xfrm>
          <a:prstGeom prst="rect">
            <a:avLst/>
          </a:prstGeom>
          <a:noFill/>
          <a:ln>
            <a:noFill/>
          </a:ln>
        </p:spPr>
        <p:txBody>
          <a:bodyPr anchorCtr="0" anchor="t" bIns="91425" lIns="91425" spcFirstLastPara="1" rIns="91425" wrap="square" tIns="91425">
            <a:spAutoFit/>
          </a:bodyPr>
          <a:lstStyle/>
          <a:p>
            <a:pPr indent="0" lvl="0" marL="457200" rtl="0" algn="l">
              <a:lnSpc>
                <a:spcPct val="115000"/>
              </a:lnSpc>
              <a:spcBef>
                <a:spcPts val="1200"/>
              </a:spcBef>
              <a:spcAft>
                <a:spcPts val="0"/>
              </a:spcAft>
              <a:buNone/>
            </a:pPr>
            <a:r>
              <a:rPr b="1" lang="en-IN" sz="2000">
                <a:solidFill>
                  <a:srgbClr val="252525"/>
                </a:solidFill>
              </a:rPr>
              <a:t>DIFFICULTIES/CHALLENGES</a:t>
            </a:r>
            <a:r>
              <a:rPr b="1" lang="en-IN" sz="2000">
                <a:solidFill>
                  <a:srgbClr val="252525"/>
                </a:solidFill>
              </a:rPr>
              <a:t>:</a:t>
            </a:r>
            <a:endParaRPr b="1" sz="2000">
              <a:solidFill>
                <a:srgbClr val="252525"/>
              </a:solidFill>
            </a:endParaRPr>
          </a:p>
          <a:p>
            <a:pPr indent="-355600" lvl="0" marL="457200" rtl="0" algn="l">
              <a:spcBef>
                <a:spcPts val="1200"/>
              </a:spcBef>
              <a:spcAft>
                <a:spcPts val="0"/>
              </a:spcAft>
              <a:buClr>
                <a:schemeClr val="dk1"/>
              </a:buClr>
              <a:buSzPts val="2000"/>
              <a:buFont typeface="Calibri"/>
              <a:buChar char="●"/>
            </a:pPr>
            <a:r>
              <a:rPr b="1" lang="en-IN" sz="2000">
                <a:solidFill>
                  <a:schemeClr val="dk1"/>
                </a:solidFill>
                <a:latin typeface="Calibri"/>
                <a:ea typeface="Calibri"/>
                <a:cs typeface="Calibri"/>
                <a:sym typeface="Calibri"/>
              </a:rPr>
              <a:t> Status of Owner if busy or available</a:t>
            </a:r>
            <a:endParaRPr b="1" sz="2000">
              <a:solidFill>
                <a:srgbClr val="252525"/>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12"/>
          <p:cNvSpPr txBox="1"/>
          <p:nvPr/>
        </p:nvSpPr>
        <p:spPr>
          <a:xfrm>
            <a:off x="5133975" y="568237"/>
            <a:ext cx="1922246"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IN" sz="2400">
                <a:solidFill>
                  <a:schemeClr val="lt1"/>
                </a:solidFill>
                <a:latin typeface="Helvetica Neue"/>
                <a:ea typeface="Helvetica Neue"/>
                <a:cs typeface="Helvetica Neue"/>
                <a:sym typeface="Helvetica Neue"/>
              </a:rPr>
              <a:t>Conclusion</a:t>
            </a:r>
            <a:endParaRPr b="1" sz="2400">
              <a:solidFill>
                <a:schemeClr val="lt1"/>
              </a:solidFill>
              <a:latin typeface="Helvetica Neue"/>
              <a:ea typeface="Helvetica Neue"/>
              <a:cs typeface="Helvetica Neue"/>
              <a:sym typeface="Helvetica Neue"/>
            </a:endParaRPr>
          </a:p>
        </p:txBody>
      </p:sp>
      <p:sp>
        <p:nvSpPr>
          <p:cNvPr id="361" name="Google Shape;361;p12"/>
          <p:cNvSpPr txBox="1"/>
          <p:nvPr/>
        </p:nvSpPr>
        <p:spPr>
          <a:xfrm>
            <a:off x="1060488" y="2653545"/>
            <a:ext cx="10071000" cy="2462700"/>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1" lang="en-IN" sz="2200">
                <a:solidFill>
                  <a:srgbClr val="15102C"/>
                </a:solidFill>
                <a:latin typeface="Helvetica Neue"/>
                <a:ea typeface="Helvetica Neue"/>
                <a:cs typeface="Helvetica Neue"/>
                <a:sym typeface="Helvetica Neue"/>
              </a:rPr>
              <a:t>In conclusion, both owners and clients can profit greatly from having a real estate website. A real estate website can be utilized to promote properties, draw in potential customers, and promote the purchasing and selling marketing procedure. Additionally, it can offer clients useful information including property descriptions, images, and market trends. To sum up, having a real estate website is an important resource for anyone hoping to be successful in the competitive industry of real estate.</a:t>
            </a:r>
            <a:endParaRPr b="1" sz="2200">
              <a:solidFill>
                <a:srgbClr val="15102C"/>
              </a:solidFill>
              <a:latin typeface="Helvetica Neue"/>
              <a:ea typeface="Helvetica Neue"/>
              <a:cs typeface="Helvetica Neue"/>
              <a:sym typeface="Helvetica Neue"/>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3"/>
          <p:cNvSpPr txBox="1"/>
          <p:nvPr/>
        </p:nvSpPr>
        <p:spPr>
          <a:xfrm>
            <a:off x="393700" y="501134"/>
            <a:ext cx="3530700" cy="6462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IN" sz="1800">
                <a:solidFill>
                  <a:schemeClr val="lt1"/>
                </a:solidFill>
                <a:latin typeface="Helvetica Neue"/>
                <a:ea typeface="Helvetica Neue"/>
                <a:cs typeface="Helvetica Neue"/>
                <a:sym typeface="Helvetica Neue"/>
              </a:rPr>
              <a:t>Key Takeaways/Learnings from the </a:t>
            </a:r>
            <a:r>
              <a:rPr b="1" lang="en-IN" sz="1800">
                <a:solidFill>
                  <a:srgbClr val="D4EBD8"/>
                </a:solidFill>
                <a:latin typeface="Helvetica Neue"/>
                <a:ea typeface="Helvetica Neue"/>
                <a:cs typeface="Helvetica Neue"/>
                <a:sym typeface="Helvetica Neue"/>
              </a:rPr>
              <a:t>Program (HTD)</a:t>
            </a:r>
            <a:endParaRPr b="1" sz="1800">
              <a:solidFill>
                <a:srgbClr val="D4EBD8"/>
              </a:solidFill>
              <a:latin typeface="Helvetica Neue"/>
              <a:ea typeface="Helvetica Neue"/>
              <a:cs typeface="Helvetica Neue"/>
              <a:sym typeface="Helvetica Neue"/>
            </a:endParaRPr>
          </a:p>
        </p:txBody>
      </p:sp>
      <p:sp>
        <p:nvSpPr>
          <p:cNvPr id="90" name="Google Shape;90;p3"/>
          <p:cNvSpPr txBox="1"/>
          <p:nvPr/>
        </p:nvSpPr>
        <p:spPr>
          <a:xfrm>
            <a:off x="4660725" y="698025"/>
            <a:ext cx="6423300" cy="658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2200">
              <a:latin typeface="Helvetica Neue"/>
              <a:ea typeface="Helvetica Neue"/>
              <a:cs typeface="Helvetica Neue"/>
              <a:sym typeface="Helvetica Neue"/>
            </a:endParaRPr>
          </a:p>
          <a:p>
            <a:pPr indent="-368300" lvl="0" marL="457200" rtl="0" algn="l">
              <a:spcBef>
                <a:spcPts val="0"/>
              </a:spcBef>
              <a:spcAft>
                <a:spcPts val="0"/>
              </a:spcAft>
              <a:buSzPts val="2200"/>
              <a:buFont typeface="Helvetica Neue"/>
              <a:buChar char="●"/>
            </a:pPr>
            <a:r>
              <a:rPr b="1" lang="en-IN" sz="2200">
                <a:latin typeface="Helvetica Neue"/>
                <a:ea typeface="Helvetica Neue"/>
                <a:cs typeface="Helvetica Neue"/>
                <a:sym typeface="Helvetica Neue"/>
              </a:rPr>
              <a:t>Implementation and Connection of MsSQL</a:t>
            </a:r>
            <a:endParaRPr b="1" sz="2200">
              <a:latin typeface="Helvetica Neue"/>
              <a:ea typeface="Helvetica Neue"/>
              <a:cs typeface="Helvetica Neue"/>
              <a:sym typeface="Helvetica Neue"/>
            </a:endParaRPr>
          </a:p>
          <a:p>
            <a:pPr indent="-368300" lvl="0" marL="457200" rtl="0" algn="l">
              <a:spcBef>
                <a:spcPts val="0"/>
              </a:spcBef>
              <a:spcAft>
                <a:spcPts val="0"/>
              </a:spcAft>
              <a:buSzPts val="2200"/>
              <a:buFont typeface="Helvetica Neue"/>
              <a:buChar char="●"/>
            </a:pPr>
            <a:r>
              <a:rPr b="1" lang="en-IN" sz="2200">
                <a:latin typeface="Helvetica Neue"/>
                <a:ea typeface="Helvetica Neue"/>
                <a:cs typeface="Helvetica Neue"/>
                <a:sym typeface="Helvetica Neue"/>
              </a:rPr>
              <a:t>ASP.Net MVC</a:t>
            </a:r>
            <a:endParaRPr b="1" sz="2200">
              <a:latin typeface="Helvetica Neue"/>
              <a:ea typeface="Helvetica Neue"/>
              <a:cs typeface="Helvetica Neue"/>
              <a:sym typeface="Helvetica Neue"/>
            </a:endParaRPr>
          </a:p>
          <a:p>
            <a:pPr indent="-368300" lvl="0" marL="457200" rtl="0" algn="l">
              <a:spcBef>
                <a:spcPts val="0"/>
              </a:spcBef>
              <a:spcAft>
                <a:spcPts val="0"/>
              </a:spcAft>
              <a:buSzPts val="2200"/>
              <a:buFont typeface="Helvetica Neue"/>
              <a:buChar char="●"/>
            </a:pPr>
            <a:r>
              <a:rPr b="1" lang="en-IN" sz="2200">
                <a:latin typeface="Helvetica Neue"/>
                <a:ea typeface="Helvetica Neue"/>
                <a:cs typeface="Helvetica Neue"/>
                <a:sym typeface="Helvetica Neue"/>
              </a:rPr>
              <a:t>CRUD Operation</a:t>
            </a:r>
            <a:endParaRPr b="1" sz="2200">
              <a:latin typeface="Helvetica Neue"/>
              <a:ea typeface="Helvetica Neue"/>
              <a:cs typeface="Helvetica Neue"/>
              <a:sym typeface="Helvetica Neue"/>
            </a:endParaRPr>
          </a:p>
          <a:p>
            <a:pPr indent="-368300" lvl="0" marL="457200" rtl="0" algn="l">
              <a:spcBef>
                <a:spcPts val="0"/>
              </a:spcBef>
              <a:spcAft>
                <a:spcPts val="0"/>
              </a:spcAft>
              <a:buSzPts val="2200"/>
              <a:buFont typeface="Helvetica Neue"/>
              <a:buChar char="●"/>
            </a:pPr>
            <a:r>
              <a:rPr b="1" lang="en-IN" sz="2200">
                <a:latin typeface="Helvetica Neue"/>
                <a:ea typeface="Helvetica Neue"/>
                <a:cs typeface="Helvetica Neue"/>
                <a:sym typeface="Helvetica Neue"/>
              </a:rPr>
              <a:t>Pull and Push in Github Repository </a:t>
            </a:r>
            <a:endParaRPr b="1" sz="2200">
              <a:latin typeface="Helvetica Neue"/>
              <a:ea typeface="Helvetica Neue"/>
              <a:cs typeface="Helvetica Neue"/>
              <a:sym typeface="Helvetica Neue"/>
            </a:endParaRPr>
          </a:p>
          <a:p>
            <a:pPr indent="-368300" lvl="0" marL="457200" rtl="0" algn="l">
              <a:spcBef>
                <a:spcPts val="0"/>
              </a:spcBef>
              <a:spcAft>
                <a:spcPts val="0"/>
              </a:spcAft>
              <a:buSzPts val="2200"/>
              <a:buFont typeface="Helvetica Neue"/>
              <a:buChar char="●"/>
            </a:pPr>
            <a:r>
              <a:rPr b="1" lang="en-IN" sz="2200">
                <a:latin typeface="Helvetica Neue"/>
                <a:ea typeface="Helvetica Neue"/>
                <a:cs typeface="Helvetica Neue"/>
                <a:sym typeface="Helvetica Neue"/>
              </a:rPr>
              <a:t>Entity Framework Core</a:t>
            </a:r>
            <a:endParaRPr b="1" sz="2200">
              <a:latin typeface="Helvetica Neue"/>
              <a:ea typeface="Helvetica Neue"/>
              <a:cs typeface="Helvetica Neue"/>
              <a:sym typeface="Helvetica Neue"/>
            </a:endParaRPr>
          </a:p>
          <a:p>
            <a:pPr indent="-368300" lvl="1" marL="914400" rtl="0" algn="l">
              <a:spcBef>
                <a:spcPts val="0"/>
              </a:spcBef>
              <a:spcAft>
                <a:spcPts val="0"/>
              </a:spcAft>
              <a:buSzPts val="2200"/>
              <a:buFont typeface="Helvetica Neue"/>
              <a:buChar char="○"/>
            </a:pPr>
            <a:r>
              <a:rPr b="1" lang="en-IN" sz="2200">
                <a:latin typeface="Helvetica Neue"/>
                <a:ea typeface="Helvetica Neue"/>
                <a:cs typeface="Helvetica Neue"/>
                <a:sym typeface="Helvetica Neue"/>
              </a:rPr>
              <a:t>Entity Framework Core: DbContext</a:t>
            </a:r>
            <a:endParaRPr b="1" sz="2200">
              <a:latin typeface="Helvetica Neue"/>
              <a:ea typeface="Helvetica Neue"/>
              <a:cs typeface="Helvetica Neue"/>
              <a:sym typeface="Helvetica Neue"/>
            </a:endParaRPr>
          </a:p>
          <a:p>
            <a:pPr indent="-368300" lvl="1" marL="914400" rtl="0" algn="l">
              <a:spcBef>
                <a:spcPts val="0"/>
              </a:spcBef>
              <a:spcAft>
                <a:spcPts val="0"/>
              </a:spcAft>
              <a:buSzPts val="2200"/>
              <a:buFont typeface="Helvetica Neue"/>
              <a:buChar char="○"/>
            </a:pPr>
            <a:r>
              <a:rPr b="1" lang="en-IN" sz="2200">
                <a:latin typeface="Helvetica Neue"/>
                <a:ea typeface="Helvetica Neue"/>
                <a:cs typeface="Helvetica Neue"/>
                <a:sym typeface="Helvetica Neue"/>
              </a:rPr>
              <a:t>Identity Framework</a:t>
            </a:r>
            <a:endParaRPr b="1" sz="2200">
              <a:latin typeface="Helvetica Neue"/>
              <a:ea typeface="Helvetica Neue"/>
              <a:cs typeface="Helvetica Neue"/>
              <a:sym typeface="Helvetica Neue"/>
            </a:endParaRPr>
          </a:p>
          <a:p>
            <a:pPr indent="-368300" lvl="1" marL="914400" rtl="0" algn="l">
              <a:spcBef>
                <a:spcPts val="0"/>
              </a:spcBef>
              <a:spcAft>
                <a:spcPts val="0"/>
              </a:spcAft>
              <a:buSzPts val="2200"/>
              <a:buFont typeface="Helvetica Neue"/>
              <a:buChar char="○"/>
            </a:pPr>
            <a:r>
              <a:rPr b="1" lang="en-IN" sz="2200">
                <a:latin typeface="Helvetica Neue"/>
                <a:ea typeface="Helvetica Neue"/>
                <a:cs typeface="Helvetica Neue"/>
                <a:sym typeface="Helvetica Neue"/>
              </a:rPr>
              <a:t>Conventions in Entity Framework Core</a:t>
            </a:r>
            <a:endParaRPr b="1" sz="2200">
              <a:latin typeface="Helvetica Neue"/>
              <a:ea typeface="Helvetica Neue"/>
              <a:cs typeface="Helvetica Neue"/>
              <a:sym typeface="Helvetica Neue"/>
            </a:endParaRPr>
          </a:p>
          <a:p>
            <a:pPr indent="-368300" lvl="2" marL="1371600" rtl="0" algn="l">
              <a:spcBef>
                <a:spcPts val="0"/>
              </a:spcBef>
              <a:spcAft>
                <a:spcPts val="0"/>
              </a:spcAft>
              <a:buSzPts val="2200"/>
              <a:buFont typeface="Helvetica Neue"/>
              <a:buChar char="■"/>
            </a:pPr>
            <a:r>
              <a:rPr b="1" lang="en-IN" sz="2200">
                <a:latin typeface="Helvetica Neue"/>
                <a:ea typeface="Helvetica Neue"/>
                <a:cs typeface="Helvetica Neue"/>
                <a:sym typeface="Helvetica Neue"/>
              </a:rPr>
              <a:t>One-to-Many Relationship</a:t>
            </a:r>
            <a:endParaRPr b="1" sz="2200">
              <a:latin typeface="Helvetica Neue"/>
              <a:ea typeface="Helvetica Neue"/>
              <a:cs typeface="Helvetica Neue"/>
              <a:sym typeface="Helvetica Neue"/>
            </a:endParaRPr>
          </a:p>
          <a:p>
            <a:pPr indent="-368300" lvl="2" marL="1371600" rtl="0" algn="l">
              <a:spcBef>
                <a:spcPts val="0"/>
              </a:spcBef>
              <a:spcAft>
                <a:spcPts val="0"/>
              </a:spcAft>
              <a:buSzPts val="2200"/>
              <a:buFont typeface="Helvetica Neue"/>
              <a:buChar char="■"/>
            </a:pPr>
            <a:r>
              <a:rPr b="1" lang="en-IN" sz="2200">
                <a:latin typeface="Helvetica Neue"/>
                <a:ea typeface="Helvetica Neue"/>
                <a:cs typeface="Helvetica Neue"/>
                <a:sym typeface="Helvetica Neue"/>
              </a:rPr>
              <a:t>One-to-One Relationship</a:t>
            </a:r>
            <a:endParaRPr b="1" sz="2200">
              <a:latin typeface="Helvetica Neue"/>
              <a:ea typeface="Helvetica Neue"/>
              <a:cs typeface="Helvetica Neue"/>
              <a:sym typeface="Helvetica Neue"/>
            </a:endParaRPr>
          </a:p>
          <a:p>
            <a:pPr indent="-368300" lvl="1" marL="914400" rtl="0" algn="l">
              <a:spcBef>
                <a:spcPts val="0"/>
              </a:spcBef>
              <a:spcAft>
                <a:spcPts val="0"/>
              </a:spcAft>
              <a:buSzPts val="2200"/>
              <a:buFont typeface="Helvetica Neue"/>
              <a:buChar char="○"/>
            </a:pPr>
            <a:r>
              <a:rPr b="1" lang="en-IN" sz="2200">
                <a:latin typeface="Helvetica Neue"/>
                <a:ea typeface="Helvetica Neue"/>
                <a:cs typeface="Helvetica Neue"/>
                <a:sym typeface="Helvetica Neue"/>
              </a:rPr>
              <a:t>Linq-to-Entities Query</a:t>
            </a:r>
            <a:endParaRPr b="1" sz="2200">
              <a:latin typeface="Helvetica Neue"/>
              <a:ea typeface="Helvetica Neue"/>
              <a:cs typeface="Helvetica Neue"/>
              <a:sym typeface="Helvetica Neue"/>
            </a:endParaRPr>
          </a:p>
          <a:p>
            <a:pPr indent="-368300" lvl="1" marL="914400" rtl="0" algn="l">
              <a:spcBef>
                <a:spcPts val="0"/>
              </a:spcBef>
              <a:spcAft>
                <a:spcPts val="0"/>
              </a:spcAft>
              <a:buSzPts val="2200"/>
              <a:buFont typeface="Helvetica Neue"/>
              <a:buChar char="○"/>
            </a:pPr>
            <a:r>
              <a:rPr b="1" lang="en-IN" sz="2200">
                <a:latin typeface="Helvetica Neue"/>
                <a:ea typeface="Helvetica Neue"/>
                <a:cs typeface="Helvetica Neue"/>
                <a:sym typeface="Helvetica Neue"/>
              </a:rPr>
              <a:t>Seed Data</a:t>
            </a:r>
            <a:endParaRPr b="1" sz="2200">
              <a:latin typeface="Helvetica Neue"/>
              <a:ea typeface="Helvetica Neue"/>
              <a:cs typeface="Helvetica Neue"/>
              <a:sym typeface="Helvetica Neue"/>
            </a:endParaRPr>
          </a:p>
          <a:p>
            <a:pPr indent="-368300" lvl="1" marL="914400" rtl="0" algn="l">
              <a:spcBef>
                <a:spcPts val="0"/>
              </a:spcBef>
              <a:spcAft>
                <a:spcPts val="0"/>
              </a:spcAft>
              <a:buSzPts val="2200"/>
              <a:buFont typeface="Helvetica Neue"/>
              <a:buChar char="○"/>
            </a:pPr>
            <a:r>
              <a:rPr b="1" lang="en-IN" sz="2200">
                <a:latin typeface="Helvetica Neue"/>
                <a:ea typeface="Helvetica Neue"/>
                <a:cs typeface="Helvetica Neue"/>
                <a:sym typeface="Helvetica Neue"/>
              </a:rPr>
              <a:t>Migration</a:t>
            </a:r>
            <a:endParaRPr b="1" sz="2200">
              <a:latin typeface="Helvetica Neue"/>
              <a:ea typeface="Helvetica Neue"/>
              <a:cs typeface="Helvetica Neue"/>
              <a:sym typeface="Helvetica Neue"/>
            </a:endParaRPr>
          </a:p>
          <a:p>
            <a:pPr indent="-368300" lvl="0" marL="457200" rtl="0" algn="l">
              <a:spcBef>
                <a:spcPts val="0"/>
              </a:spcBef>
              <a:spcAft>
                <a:spcPts val="0"/>
              </a:spcAft>
              <a:buSzPts val="2200"/>
              <a:buFont typeface="Helvetica Neue"/>
              <a:buChar char="●"/>
            </a:pPr>
            <a:r>
              <a:rPr b="1" lang="en-IN" sz="2200">
                <a:latin typeface="Helvetica Neue"/>
                <a:ea typeface="Helvetica Neue"/>
                <a:cs typeface="Helvetica Neue"/>
                <a:sym typeface="Helvetica Neue"/>
              </a:rPr>
              <a:t>ASP.NET API</a:t>
            </a:r>
            <a:endParaRPr b="1" sz="2200">
              <a:latin typeface="Helvetica Neue"/>
              <a:ea typeface="Helvetica Neue"/>
              <a:cs typeface="Helvetica Neue"/>
              <a:sym typeface="Helvetica Neue"/>
            </a:endParaRPr>
          </a:p>
          <a:p>
            <a:pPr indent="-368300" lvl="0" marL="457200" rtl="0" algn="l">
              <a:spcBef>
                <a:spcPts val="0"/>
              </a:spcBef>
              <a:spcAft>
                <a:spcPts val="0"/>
              </a:spcAft>
              <a:buSzPts val="2200"/>
              <a:buFont typeface="Helvetica Neue"/>
              <a:buChar char="●"/>
            </a:pPr>
            <a:r>
              <a:rPr b="1" lang="en-IN" sz="2200">
                <a:latin typeface="Helvetica Neue"/>
                <a:ea typeface="Helvetica Neue"/>
                <a:cs typeface="Helvetica Neue"/>
                <a:sym typeface="Helvetica Neue"/>
              </a:rPr>
              <a:t>Docker </a:t>
            </a:r>
            <a:endParaRPr b="1" sz="2200">
              <a:latin typeface="Helvetica Neue"/>
              <a:ea typeface="Helvetica Neue"/>
              <a:cs typeface="Helvetica Neue"/>
              <a:sym typeface="Helvetica Neue"/>
            </a:endParaRPr>
          </a:p>
          <a:p>
            <a:pPr indent="-368300" lvl="0" marL="457200" rtl="0" algn="l">
              <a:spcBef>
                <a:spcPts val="0"/>
              </a:spcBef>
              <a:spcAft>
                <a:spcPts val="0"/>
              </a:spcAft>
              <a:buSzPts val="2200"/>
              <a:buFont typeface="Helvetica Neue"/>
              <a:buChar char="●"/>
            </a:pPr>
            <a:r>
              <a:rPr b="1" lang="en-IN" sz="2200">
                <a:latin typeface="Helvetica Neue"/>
                <a:ea typeface="Helvetica Neue"/>
                <a:cs typeface="Helvetica Neue"/>
                <a:sym typeface="Helvetica Neue"/>
              </a:rPr>
              <a:t>Kubernetes</a:t>
            </a:r>
            <a:endParaRPr b="1" sz="2200">
              <a:latin typeface="Helvetica Neue"/>
              <a:ea typeface="Helvetica Neue"/>
              <a:cs typeface="Helvetica Neue"/>
              <a:sym typeface="Helvetica Neue"/>
            </a:endParaRPr>
          </a:p>
          <a:p>
            <a:pPr indent="0" lvl="0" marL="457200" rtl="0" algn="l">
              <a:spcBef>
                <a:spcPts val="0"/>
              </a:spcBef>
              <a:spcAft>
                <a:spcPts val="0"/>
              </a:spcAft>
              <a:buNone/>
            </a:pPr>
            <a:r>
              <a:t/>
            </a:r>
            <a:endParaRPr>
              <a:latin typeface="Calibri"/>
              <a:ea typeface="Calibri"/>
              <a:cs typeface="Calibri"/>
              <a:sym typeface="Calibri"/>
            </a:endParaRPr>
          </a:p>
          <a:p>
            <a:pPr indent="0" lvl="0" marL="914400" rtl="0" algn="l">
              <a:spcBef>
                <a:spcPts val="0"/>
              </a:spcBef>
              <a:spcAft>
                <a:spcPts val="0"/>
              </a:spcAft>
              <a:buNone/>
            </a:pPr>
            <a:r>
              <a:t/>
            </a:r>
            <a:endParaRPr>
              <a:latin typeface="Calibri"/>
              <a:ea typeface="Calibri"/>
              <a:cs typeface="Calibri"/>
              <a:sym typeface="Calibri"/>
            </a:endParaRPr>
          </a:p>
          <a:p>
            <a:pPr indent="0" lvl="0" marL="457200" rtl="0" algn="l">
              <a:spcBef>
                <a:spcPts val="0"/>
              </a:spcBef>
              <a:spcAft>
                <a:spcPts val="0"/>
              </a:spcAft>
              <a:buNone/>
            </a:pPr>
            <a:r>
              <a:t/>
            </a:r>
            <a:endParaRPr>
              <a:latin typeface="Calibri"/>
              <a:ea typeface="Calibri"/>
              <a:cs typeface="Calibri"/>
              <a:sym typeface="Calibri"/>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13"/>
          <p:cNvSpPr txBox="1"/>
          <p:nvPr/>
        </p:nvSpPr>
        <p:spPr>
          <a:xfrm>
            <a:off x="2789021" y="2705724"/>
            <a:ext cx="6612154" cy="144655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IN" sz="8800">
                <a:solidFill>
                  <a:schemeClr val="lt1"/>
                </a:solidFill>
                <a:latin typeface="Helvetica Neue"/>
                <a:ea typeface="Helvetica Neue"/>
                <a:cs typeface="Helvetica Neue"/>
                <a:sym typeface="Helvetica Neue"/>
              </a:rPr>
              <a:t>Thank You</a:t>
            </a:r>
            <a:endParaRPr b="1" sz="11500">
              <a:solidFill>
                <a:schemeClr val="lt1"/>
              </a:solidFill>
              <a:latin typeface="Helvetica Neue"/>
              <a:ea typeface="Helvetica Neue"/>
              <a:cs typeface="Helvetica Neue"/>
              <a:sym typeface="Helvetica Neue"/>
            </a:endParaRPr>
          </a:p>
        </p:txBody>
      </p:sp>
      <p:sp>
        <p:nvSpPr>
          <p:cNvPr id="367" name="Google Shape;367;p13"/>
          <p:cNvSpPr/>
          <p:nvPr/>
        </p:nvSpPr>
        <p:spPr>
          <a:xfrm>
            <a:off x="9986511" y="6524193"/>
            <a:ext cx="2196179"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400">
                <a:solidFill>
                  <a:schemeClr val="lt1"/>
                </a:solidFill>
                <a:latin typeface="Helvetica Neue"/>
                <a:ea typeface="Helvetica Neue"/>
                <a:cs typeface="Helvetica Neue"/>
                <a:sym typeface="Helvetica Neue"/>
              </a:rPr>
              <a:t>www.collaberadigital.com</a:t>
            </a:r>
            <a:endParaRPr sz="1400">
              <a:solidFill>
                <a:schemeClr val="lt1"/>
              </a:solidFill>
              <a:latin typeface="Helvetica Neue"/>
              <a:ea typeface="Helvetica Neue"/>
              <a:cs typeface="Helvetica Neue"/>
              <a:sym typeface="Helvetica Neue"/>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4"/>
          <p:cNvSpPr txBox="1"/>
          <p:nvPr/>
        </p:nvSpPr>
        <p:spPr>
          <a:xfrm>
            <a:off x="4138505" y="372546"/>
            <a:ext cx="3910120" cy="83099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IN" sz="2400">
                <a:solidFill>
                  <a:schemeClr val="lt1"/>
                </a:solidFill>
                <a:latin typeface="Helvetica Neue"/>
                <a:ea typeface="Helvetica Neue"/>
                <a:cs typeface="Helvetica Neue"/>
                <a:sym typeface="Helvetica Neue"/>
              </a:rPr>
              <a:t>Problem Statement of the Capstone Project</a:t>
            </a:r>
            <a:endParaRPr b="1" sz="2400">
              <a:solidFill>
                <a:schemeClr val="lt1"/>
              </a:solidFill>
              <a:latin typeface="Helvetica Neue"/>
              <a:ea typeface="Helvetica Neue"/>
              <a:cs typeface="Helvetica Neue"/>
              <a:sym typeface="Helvetica Neue"/>
            </a:endParaRPr>
          </a:p>
        </p:txBody>
      </p:sp>
      <p:sp>
        <p:nvSpPr>
          <p:cNvPr id="96" name="Google Shape;96;p4"/>
          <p:cNvSpPr txBox="1"/>
          <p:nvPr/>
        </p:nvSpPr>
        <p:spPr>
          <a:xfrm>
            <a:off x="1060488" y="2857245"/>
            <a:ext cx="10071000" cy="1785600"/>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1" lang="en-IN" sz="2200">
                <a:solidFill>
                  <a:srgbClr val="15102C"/>
                </a:solidFill>
                <a:latin typeface="Helvetica Neue"/>
                <a:ea typeface="Helvetica Neue"/>
                <a:cs typeface="Helvetica Neue"/>
                <a:sym typeface="Helvetica Neue"/>
              </a:rPr>
              <a:t>The real estate industry is facing a challenge of providing a user-friendly and accessible platform for buyers and sellers to search, list, and manage their properties. Traditional methods of buying and selling properties are often time-consuming and complex, with limited options for browsing and comparing properties.</a:t>
            </a:r>
            <a:endParaRPr b="1" sz="2600">
              <a:solidFill>
                <a:srgbClr val="15102C"/>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5"/>
          <p:cNvSpPr txBox="1"/>
          <p:nvPr/>
        </p:nvSpPr>
        <p:spPr>
          <a:xfrm>
            <a:off x="4224229" y="372546"/>
            <a:ext cx="3741737"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IN" sz="2400">
                <a:solidFill>
                  <a:schemeClr val="lt1"/>
                </a:solidFill>
                <a:latin typeface="Helvetica Neue"/>
                <a:ea typeface="Helvetica Neue"/>
                <a:cs typeface="Helvetica Neue"/>
                <a:sym typeface="Helvetica Neue"/>
              </a:rPr>
              <a:t>Approach Note</a:t>
            </a:r>
            <a:endParaRPr b="1" sz="2400">
              <a:solidFill>
                <a:schemeClr val="lt1"/>
              </a:solidFill>
              <a:latin typeface="Helvetica Neue"/>
              <a:ea typeface="Helvetica Neue"/>
              <a:cs typeface="Helvetica Neue"/>
              <a:sym typeface="Helvetica Neue"/>
            </a:endParaRPr>
          </a:p>
        </p:txBody>
      </p:sp>
      <p:sp>
        <p:nvSpPr>
          <p:cNvPr id="102" name="Google Shape;102;p5"/>
          <p:cNvSpPr txBox="1"/>
          <p:nvPr/>
        </p:nvSpPr>
        <p:spPr>
          <a:xfrm>
            <a:off x="3665320" y="834211"/>
            <a:ext cx="4859556"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IN" sz="1800">
                <a:solidFill>
                  <a:schemeClr val="lt1"/>
                </a:solidFill>
                <a:latin typeface="Helvetica Neue"/>
                <a:ea typeface="Helvetica Neue"/>
                <a:cs typeface="Helvetica Neue"/>
                <a:sym typeface="Helvetica Neue"/>
              </a:rPr>
              <a:t>(How the candidate approached the program)</a:t>
            </a:r>
            <a:endParaRPr sz="1800">
              <a:solidFill>
                <a:schemeClr val="lt1"/>
              </a:solidFill>
              <a:latin typeface="Helvetica Neue"/>
              <a:ea typeface="Helvetica Neue"/>
              <a:cs typeface="Helvetica Neue"/>
              <a:sym typeface="Helvetica Neue"/>
            </a:endParaRPr>
          </a:p>
        </p:txBody>
      </p:sp>
      <p:sp>
        <p:nvSpPr>
          <p:cNvPr id="103" name="Google Shape;103;p5"/>
          <p:cNvSpPr txBox="1"/>
          <p:nvPr/>
        </p:nvSpPr>
        <p:spPr>
          <a:xfrm>
            <a:off x="1059588" y="1689745"/>
            <a:ext cx="10071000" cy="4494600"/>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t/>
            </a:r>
            <a:endParaRPr b="1" sz="2200">
              <a:solidFill>
                <a:srgbClr val="15102C"/>
              </a:solidFill>
              <a:latin typeface="Helvetica Neue"/>
              <a:ea typeface="Helvetica Neue"/>
              <a:cs typeface="Helvetica Neue"/>
              <a:sym typeface="Helvetica Neue"/>
            </a:endParaRPr>
          </a:p>
          <a:p>
            <a:pPr indent="-368300" lvl="0" marL="457200" rtl="0" algn="just">
              <a:spcBef>
                <a:spcPts val="0"/>
              </a:spcBef>
              <a:spcAft>
                <a:spcPts val="0"/>
              </a:spcAft>
              <a:buClr>
                <a:srgbClr val="15102C"/>
              </a:buClr>
              <a:buSzPts val="2200"/>
              <a:buFont typeface="Helvetica Neue"/>
              <a:buChar char="●"/>
            </a:pPr>
            <a:r>
              <a:rPr b="1" lang="en-IN" sz="2200">
                <a:solidFill>
                  <a:srgbClr val="15102C"/>
                </a:solidFill>
                <a:latin typeface="Helvetica Neue"/>
                <a:ea typeface="Helvetica Neue"/>
                <a:cs typeface="Helvetica Neue"/>
                <a:sym typeface="Helvetica Neue"/>
              </a:rPr>
              <a:t>Draw.io for creating diagrams like flowchart, ER Diagram and wireframes</a:t>
            </a:r>
            <a:endParaRPr b="1" sz="2200">
              <a:solidFill>
                <a:srgbClr val="15102C"/>
              </a:solidFill>
              <a:latin typeface="Helvetica Neue"/>
              <a:ea typeface="Helvetica Neue"/>
              <a:cs typeface="Helvetica Neue"/>
              <a:sym typeface="Helvetica Neue"/>
            </a:endParaRPr>
          </a:p>
          <a:p>
            <a:pPr indent="-368300" lvl="0" marL="457200" rtl="0" algn="just">
              <a:spcBef>
                <a:spcPts val="0"/>
              </a:spcBef>
              <a:spcAft>
                <a:spcPts val="0"/>
              </a:spcAft>
              <a:buClr>
                <a:srgbClr val="15102C"/>
              </a:buClr>
              <a:buSzPts val="2200"/>
              <a:buFont typeface="Helvetica Neue"/>
              <a:buChar char="●"/>
            </a:pPr>
            <a:r>
              <a:rPr b="1" lang="en-IN" sz="2200">
                <a:solidFill>
                  <a:srgbClr val="15102C"/>
                </a:solidFill>
                <a:latin typeface="Helvetica Neue"/>
                <a:ea typeface="Helvetica Neue"/>
                <a:cs typeface="Helvetica Neue"/>
                <a:sym typeface="Helvetica Neue"/>
              </a:rPr>
              <a:t>ASP.Net MVC, Web API, MsSQL for developing the web application</a:t>
            </a:r>
            <a:endParaRPr b="1" sz="2200">
              <a:solidFill>
                <a:srgbClr val="15102C"/>
              </a:solidFill>
              <a:latin typeface="Helvetica Neue"/>
              <a:ea typeface="Helvetica Neue"/>
              <a:cs typeface="Helvetica Neue"/>
              <a:sym typeface="Helvetica Neue"/>
            </a:endParaRPr>
          </a:p>
          <a:p>
            <a:pPr indent="0" lvl="0" marL="0" marR="0" rtl="0" algn="just">
              <a:spcBef>
                <a:spcPts val="0"/>
              </a:spcBef>
              <a:spcAft>
                <a:spcPts val="0"/>
              </a:spcAft>
              <a:buNone/>
            </a:pPr>
            <a:r>
              <a:t/>
            </a:r>
            <a:endParaRPr b="1" sz="2200">
              <a:solidFill>
                <a:srgbClr val="15102C"/>
              </a:solidFill>
              <a:latin typeface="Helvetica Neue"/>
              <a:ea typeface="Helvetica Neue"/>
              <a:cs typeface="Helvetica Neue"/>
              <a:sym typeface="Helvetica Neue"/>
            </a:endParaRPr>
          </a:p>
          <a:p>
            <a:pPr indent="0" lvl="0" marL="0" marR="0" rtl="0" algn="just">
              <a:spcBef>
                <a:spcPts val="0"/>
              </a:spcBef>
              <a:spcAft>
                <a:spcPts val="0"/>
              </a:spcAft>
              <a:buNone/>
            </a:pPr>
            <a:r>
              <a:t/>
            </a:r>
            <a:endParaRPr b="1" sz="2200">
              <a:solidFill>
                <a:srgbClr val="15102C"/>
              </a:solidFill>
              <a:latin typeface="Helvetica Neue"/>
              <a:ea typeface="Helvetica Neue"/>
              <a:cs typeface="Helvetica Neue"/>
              <a:sym typeface="Helvetica Neue"/>
            </a:endParaRPr>
          </a:p>
          <a:p>
            <a:pPr indent="0" lvl="0" marL="0" marR="0" rtl="0" algn="just">
              <a:spcBef>
                <a:spcPts val="0"/>
              </a:spcBef>
              <a:spcAft>
                <a:spcPts val="0"/>
              </a:spcAft>
              <a:buNone/>
            </a:pPr>
            <a:r>
              <a:rPr b="1" lang="en-IN" sz="2200">
                <a:solidFill>
                  <a:srgbClr val="15102C"/>
                </a:solidFill>
                <a:latin typeface="Helvetica Neue"/>
                <a:ea typeface="Helvetica Neue"/>
                <a:cs typeface="Helvetica Neue"/>
                <a:sym typeface="Helvetica Neue"/>
              </a:rPr>
              <a:t>Using the real estate website with advanced search options, verified information about properties, and transparent pricing can provide a solution to these challenges. The website can serve as a centralized platform for buyers and sellers to connect and streamline the process of buying and selling properties, leading to increased efficiency and profitability in the real estate market.</a:t>
            </a:r>
            <a:endParaRPr b="1" sz="2200">
              <a:solidFill>
                <a:srgbClr val="15102C"/>
              </a:solidFill>
              <a:latin typeface="Helvetica Neue"/>
              <a:ea typeface="Helvetica Neue"/>
              <a:cs typeface="Helvetica Neue"/>
              <a:sym typeface="Helvetica Neue"/>
            </a:endParaRPr>
          </a:p>
          <a:p>
            <a:pPr indent="-368300" lvl="0" marL="457200" marR="0" rtl="0" algn="just">
              <a:spcBef>
                <a:spcPts val="0"/>
              </a:spcBef>
              <a:spcAft>
                <a:spcPts val="0"/>
              </a:spcAft>
              <a:buClr>
                <a:srgbClr val="15102C"/>
              </a:buClr>
              <a:buSzPts val="2200"/>
              <a:buFont typeface="Helvetica Neue"/>
              <a:buChar char="●"/>
            </a:pPr>
            <a:r>
              <a:t/>
            </a:r>
            <a:endParaRPr b="1" sz="2200">
              <a:solidFill>
                <a:srgbClr val="15102C"/>
              </a:solidFill>
              <a:latin typeface="Helvetica Neue"/>
              <a:ea typeface="Helvetica Neue"/>
              <a:cs typeface="Helvetica Neue"/>
              <a:sym typeface="Helvetica Neue"/>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g2398488f5aa_0_52"/>
          <p:cNvSpPr txBox="1"/>
          <p:nvPr/>
        </p:nvSpPr>
        <p:spPr>
          <a:xfrm>
            <a:off x="4224229" y="515421"/>
            <a:ext cx="3741600" cy="4617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IN" sz="2400">
                <a:solidFill>
                  <a:schemeClr val="lt1"/>
                </a:solidFill>
                <a:latin typeface="Helvetica Neue"/>
                <a:ea typeface="Helvetica Neue"/>
                <a:cs typeface="Helvetica Neue"/>
                <a:sym typeface="Helvetica Neue"/>
              </a:rPr>
              <a:t>Wireframe/Architecture</a:t>
            </a:r>
            <a:endParaRPr b="1" sz="2400">
              <a:solidFill>
                <a:schemeClr val="lt1"/>
              </a:solidFill>
              <a:latin typeface="Helvetica Neue"/>
              <a:ea typeface="Helvetica Neue"/>
              <a:cs typeface="Helvetica Neue"/>
              <a:sym typeface="Helvetica Neue"/>
            </a:endParaRPr>
          </a:p>
        </p:txBody>
      </p:sp>
      <p:pic>
        <p:nvPicPr>
          <p:cNvPr id="109" name="Google Shape;109;g2398488f5aa_0_52"/>
          <p:cNvPicPr preferRelativeResize="0"/>
          <p:nvPr/>
        </p:nvPicPr>
        <p:blipFill>
          <a:blip r:embed="rId3">
            <a:alphaModFix/>
          </a:blip>
          <a:stretch>
            <a:fillRect/>
          </a:stretch>
        </p:blipFill>
        <p:spPr>
          <a:xfrm>
            <a:off x="420750" y="1845149"/>
            <a:ext cx="5572551" cy="4361400"/>
          </a:xfrm>
          <a:prstGeom prst="rect">
            <a:avLst/>
          </a:prstGeom>
          <a:noFill/>
          <a:ln>
            <a:noFill/>
          </a:ln>
        </p:spPr>
      </p:pic>
      <p:pic>
        <p:nvPicPr>
          <p:cNvPr id="110" name="Google Shape;110;g2398488f5aa_0_52"/>
          <p:cNvPicPr preferRelativeResize="0"/>
          <p:nvPr/>
        </p:nvPicPr>
        <p:blipFill>
          <a:blip r:embed="rId4">
            <a:alphaModFix/>
          </a:blip>
          <a:stretch>
            <a:fillRect/>
          </a:stretch>
        </p:blipFill>
        <p:spPr>
          <a:xfrm>
            <a:off x="6255025" y="1696050"/>
            <a:ext cx="5893899" cy="451049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g2398488f5aa_0_60"/>
          <p:cNvSpPr txBox="1"/>
          <p:nvPr/>
        </p:nvSpPr>
        <p:spPr>
          <a:xfrm>
            <a:off x="4224229" y="515421"/>
            <a:ext cx="3741600" cy="4617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IN" sz="2400">
                <a:solidFill>
                  <a:schemeClr val="lt1"/>
                </a:solidFill>
                <a:latin typeface="Helvetica Neue"/>
                <a:ea typeface="Helvetica Neue"/>
                <a:cs typeface="Helvetica Neue"/>
                <a:sym typeface="Helvetica Neue"/>
              </a:rPr>
              <a:t>Wireframe/Architecture</a:t>
            </a:r>
            <a:endParaRPr b="1" sz="2400">
              <a:solidFill>
                <a:schemeClr val="lt1"/>
              </a:solidFill>
              <a:latin typeface="Helvetica Neue"/>
              <a:ea typeface="Helvetica Neue"/>
              <a:cs typeface="Helvetica Neue"/>
              <a:sym typeface="Helvetica Neue"/>
            </a:endParaRPr>
          </a:p>
        </p:txBody>
      </p:sp>
      <p:pic>
        <p:nvPicPr>
          <p:cNvPr id="116" name="Google Shape;116;g2398488f5aa_0_60"/>
          <p:cNvPicPr preferRelativeResize="0"/>
          <p:nvPr/>
        </p:nvPicPr>
        <p:blipFill>
          <a:blip r:embed="rId3">
            <a:alphaModFix/>
          </a:blip>
          <a:stretch>
            <a:fillRect/>
          </a:stretch>
        </p:blipFill>
        <p:spPr>
          <a:xfrm>
            <a:off x="639425" y="1040071"/>
            <a:ext cx="4380002" cy="5576079"/>
          </a:xfrm>
          <a:prstGeom prst="rect">
            <a:avLst/>
          </a:prstGeom>
          <a:noFill/>
          <a:ln>
            <a:noFill/>
          </a:ln>
        </p:spPr>
      </p:pic>
      <p:pic>
        <p:nvPicPr>
          <p:cNvPr id="117" name="Google Shape;117;g2398488f5aa_0_60"/>
          <p:cNvPicPr preferRelativeResize="0"/>
          <p:nvPr/>
        </p:nvPicPr>
        <p:blipFill>
          <a:blip r:embed="rId4">
            <a:alphaModFix/>
          </a:blip>
          <a:stretch>
            <a:fillRect/>
          </a:stretch>
        </p:blipFill>
        <p:spPr>
          <a:xfrm>
            <a:off x="6453977" y="977121"/>
            <a:ext cx="4888832" cy="557607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g2398488f5aa_0_68"/>
          <p:cNvSpPr txBox="1"/>
          <p:nvPr/>
        </p:nvSpPr>
        <p:spPr>
          <a:xfrm>
            <a:off x="4224229" y="515421"/>
            <a:ext cx="3741600" cy="4617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IN" sz="2400">
                <a:solidFill>
                  <a:schemeClr val="lt1"/>
                </a:solidFill>
                <a:latin typeface="Helvetica Neue"/>
                <a:ea typeface="Helvetica Neue"/>
                <a:cs typeface="Helvetica Neue"/>
                <a:sym typeface="Helvetica Neue"/>
              </a:rPr>
              <a:t>Wireframe/Architecture</a:t>
            </a:r>
            <a:endParaRPr b="1" sz="2400">
              <a:solidFill>
                <a:schemeClr val="lt1"/>
              </a:solidFill>
              <a:latin typeface="Helvetica Neue"/>
              <a:ea typeface="Helvetica Neue"/>
              <a:cs typeface="Helvetica Neue"/>
              <a:sym typeface="Helvetica Neue"/>
            </a:endParaRPr>
          </a:p>
        </p:txBody>
      </p:sp>
      <p:pic>
        <p:nvPicPr>
          <p:cNvPr id="123" name="Google Shape;123;g2398488f5aa_0_68"/>
          <p:cNvPicPr preferRelativeResize="0"/>
          <p:nvPr/>
        </p:nvPicPr>
        <p:blipFill>
          <a:blip r:embed="rId3">
            <a:alphaModFix/>
          </a:blip>
          <a:stretch>
            <a:fillRect/>
          </a:stretch>
        </p:blipFill>
        <p:spPr>
          <a:xfrm>
            <a:off x="6096177" y="977121"/>
            <a:ext cx="5345522" cy="5576080"/>
          </a:xfrm>
          <a:prstGeom prst="rect">
            <a:avLst/>
          </a:prstGeom>
          <a:noFill/>
          <a:ln>
            <a:noFill/>
          </a:ln>
        </p:spPr>
      </p:pic>
      <p:pic>
        <p:nvPicPr>
          <p:cNvPr id="124" name="Google Shape;124;g2398488f5aa_0_68"/>
          <p:cNvPicPr preferRelativeResize="0"/>
          <p:nvPr/>
        </p:nvPicPr>
        <p:blipFill>
          <a:blip r:embed="rId4">
            <a:alphaModFix/>
          </a:blip>
          <a:stretch>
            <a:fillRect/>
          </a:stretch>
        </p:blipFill>
        <p:spPr>
          <a:xfrm>
            <a:off x="82825" y="977121"/>
            <a:ext cx="5754854" cy="557607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2023-02-09T10:19:33Z</dcterms:created>
  <dc:creator>Karan Soni</dc:creator>
</cp:coreProperties>
</file>